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4" r:id="rId4"/>
    <p:sldId id="258" r:id="rId5"/>
    <p:sldId id="266" r:id="rId6"/>
    <p:sldId id="267" r:id="rId7"/>
    <p:sldId id="273" r:id="rId8"/>
    <p:sldId id="268" r:id="rId9"/>
    <p:sldId id="269" r:id="rId10"/>
    <p:sldId id="270" r:id="rId11"/>
    <p:sldId id="260" r:id="rId12"/>
    <p:sldId id="261" r:id="rId13"/>
    <p:sldId id="262" r:id="rId14"/>
    <p:sldId id="263" r:id="rId15"/>
    <p:sldId id="264" r:id="rId16"/>
    <p:sldId id="265" r:id="rId17"/>
    <p:sldId id="271" r:id="rId18"/>
    <p:sldId id="272" r:id="rId1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ss Csongor" initials="V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12" autoAdjust="0"/>
  </p:normalViewPr>
  <p:slideViewPr>
    <p:cSldViewPr snapToGrid="0">
      <p:cViewPr varScale="1">
        <p:scale>
          <a:sx n="60" d="100"/>
          <a:sy n="60" d="100"/>
        </p:scale>
        <p:origin x="87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B5ABE-C97E-458A-B2A2-7BA436C49FDE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A7F24-212D-4E3E-B30F-3F579E6410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974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C9160C-00BF-4805-AF4D-ADB469ECE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CAB648E-9ED2-4A72-9377-0E14C97088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DFB5582-D9A3-431E-B3EB-B597B1960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9C01275-4FD0-4053-8325-77E7B7EA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BE813BE-72DF-4F3C-97A6-1E18B0F0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100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FDF3D8-4C66-48D9-83F9-A47F740A1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4BB2302-CDE5-4D73-AFA4-F1CC4B241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72D172C-1C41-4C9C-829E-1C7657E7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CD91B3-BC90-4805-9378-B58E36EB4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2133C85-E5F6-42CB-B72C-C85F9D91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022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1FF0404-C8A7-49C9-AA95-7A4BFB9C10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AD1529C-7DBF-4BE4-80A4-27E623D9A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DF917DE-4095-4DD4-ACB1-94BE8E8CB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DE8B715-FEFD-4742-8170-61A57B8C7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194E3FA-0A90-4688-9245-A308F7781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648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0620BC-5C98-4FA8-B4A3-7FBF9DCB9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DF5CF5-C223-46EE-8C28-F96A4139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9C3B443-D927-4FF1-A6F0-3A2BF74A6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CC10F5E-8702-4073-A695-BF6778555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81B0243-686E-409B-9A02-76FF9C14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533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FF6A82-F5A0-4876-B7D4-EE7CDD465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8CC4907-54DB-430C-AE7B-BD1AB56C9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A2615E1-933D-4716-9EFF-18F8BB6A2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1E0B8D-86DF-4E27-A822-09812535B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F4D50B-CD6B-443E-821A-702AB0F63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56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5D2AB6-4853-4CA6-A350-2E0776676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9A98CC-FAE3-449B-A90C-C7ABB2A88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5FB6AE2-C198-43AB-A5DE-C18CB7BD5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4CA66DC-5D7D-41B6-88BE-D23E257F7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E53ABD8-F996-492F-BC07-FE5AB44C6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EBF3C12-C480-417B-8039-24C844854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4540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C08601-579C-43EB-BC4D-66B068242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B5E80-DDCB-44E1-9A96-16D9B3424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C461495-2A6A-49EB-884E-189E1F885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4D5E742-B4BD-4A53-B0D1-43530C8FD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1E6C2FD-E60C-454F-8694-68839037D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E21750B9-390B-4BD7-9616-ACE50D0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8207912-5081-483B-914E-98586604F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48DA346-F56E-42C7-8CD2-6F851B872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871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219D2B-A4CF-468C-9318-E09675886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C9D4CB4-E637-4E47-B387-0BE5891A9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310E657-7EF0-4A7D-A6A6-BC51C72F2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12613C1-B4AE-4D52-975E-58EA0D0F5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1180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C917EB1-E522-4F9D-AC16-6596600DC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AB81D3E3-25B6-4C45-A90C-B4103FBBE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0635113-1019-45F4-9511-70D815A6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054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84FDD6-8D12-40E8-90EF-C85802323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D332AB-2783-4BD6-A823-8B08E1116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732097B-37DE-4773-8422-9A9E4B726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1EBD64B-C6E7-41E5-82B5-38E9F01A8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ECB991E-21C0-4069-B9C8-50AD17DB8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2C7783F-9B32-42B1-A95E-FA1DC73F7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490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6B7BF6-8ED1-4DC5-8C02-BEB6CC09B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52EA4B1-9EC0-4310-A6F2-2411FE2ADE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2A6D666-8FCB-4164-9E6F-674C36C93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0D6E722-D801-4768-B1F1-F0A0B847E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4A176F8-291B-416E-882D-A7393AD86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357DF36-B2CC-44B3-8580-21FD635E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993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6BBB257-83C6-444D-B5BC-5283F886E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91EC9F3-CC78-4BB8-809F-719B36F06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8939561-2981-4D66-BE24-0B9044D597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5CD440D-CC1F-4781-A370-76F129AB1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086952E-4D24-4F8F-AEA5-92C5BDF02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521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1;p1">
            <a:extLst>
              <a:ext uri="{FF2B5EF4-FFF2-40B4-BE49-F238E27FC236}">
                <a16:creationId xmlns:a16="http://schemas.microsoft.com/office/drawing/2014/main" id="{4D9F237D-F34A-43FB-B3C2-8CD7B187418B}"/>
              </a:ext>
            </a:extLst>
          </p:cNvPr>
          <p:cNvSpPr txBox="1">
            <a:spLocks/>
          </p:cNvSpPr>
          <p:nvPr/>
        </p:nvSpPr>
        <p:spPr>
          <a:xfrm>
            <a:off x="5596750" y="257175"/>
            <a:ext cx="6128526" cy="7424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  <a:buSzPct val="122222"/>
            </a:pPr>
            <a:r>
              <a:rPr lang="en-US" sz="4000" dirty="0" err="1">
                <a:solidFill>
                  <a:srgbClr val="FFC000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Egy</a:t>
            </a:r>
            <a:r>
              <a:rPr lang="en-US" sz="4000" dirty="0">
                <a:solidFill>
                  <a:srgbClr val="FFC000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szinodális</a:t>
            </a:r>
            <a:r>
              <a:rPr lang="en-US" sz="4000" dirty="0">
                <a:solidFill>
                  <a:srgbClr val="FFC000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Egyházért</a:t>
            </a:r>
            <a:endParaRPr lang="en-US" sz="4000" dirty="0">
              <a:solidFill>
                <a:srgbClr val="FFC000"/>
              </a:solidFill>
              <a:latin typeface="Book Antiqua" panose="020406020503050303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2;p1">
            <a:extLst>
              <a:ext uri="{FF2B5EF4-FFF2-40B4-BE49-F238E27FC236}">
                <a16:creationId xmlns:a16="http://schemas.microsoft.com/office/drawing/2014/main" id="{724C9D7A-403F-49AE-A714-0832F94D6E3C}"/>
              </a:ext>
            </a:extLst>
          </p:cNvPr>
          <p:cNvSpPr txBox="1">
            <a:spLocks/>
          </p:cNvSpPr>
          <p:nvPr/>
        </p:nvSpPr>
        <p:spPr>
          <a:xfrm>
            <a:off x="6602024" y="1061818"/>
            <a:ext cx="5123252" cy="63057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buSzPts val="2200"/>
            </a:pPr>
            <a:r>
              <a:rPr lang="hu-HU" sz="2800" dirty="0">
                <a:solidFill>
                  <a:srgbClr val="00B050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Egyházmegyei szakasz</a:t>
            </a:r>
          </a:p>
        </p:txBody>
      </p:sp>
      <p:pic>
        <p:nvPicPr>
          <p:cNvPr id="6" name="Kép 5" descr="A képen szöveg látható&#10;&#10;Automatikusan generált leírás">
            <a:extLst>
              <a:ext uri="{FF2B5EF4-FFF2-40B4-BE49-F238E27FC236}">
                <a16:creationId xmlns:a16="http://schemas.microsoft.com/office/drawing/2014/main" id="{3C6D3BED-8976-436A-947F-389BE4F38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479" y="2260246"/>
            <a:ext cx="2797571" cy="3323256"/>
          </a:xfrm>
          <a:prstGeom prst="rect">
            <a:avLst/>
          </a:prstGeom>
        </p:spPr>
      </p:pic>
      <p:sp>
        <p:nvSpPr>
          <p:cNvPr id="7" name="Google Shape;122;p1">
            <a:extLst>
              <a:ext uri="{FF2B5EF4-FFF2-40B4-BE49-F238E27FC236}">
                <a16:creationId xmlns:a16="http://schemas.microsoft.com/office/drawing/2014/main" id="{DA8792A4-1970-40BA-9476-CFC7E63BAA9F}"/>
              </a:ext>
            </a:extLst>
          </p:cNvPr>
          <p:cNvSpPr txBox="1">
            <a:spLocks/>
          </p:cNvSpPr>
          <p:nvPr/>
        </p:nvSpPr>
        <p:spPr>
          <a:xfrm>
            <a:off x="3591908" y="6151359"/>
            <a:ext cx="5008183" cy="44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2200"/>
              <a:buFont typeface="Helvetica Neue Light"/>
              <a:buNone/>
              <a:defRPr sz="2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indent="0" algn="l">
              <a:lnSpc>
                <a:spcPct val="90000"/>
              </a:lnSpc>
            </a:pPr>
            <a:r>
              <a:rPr lang="hu-HU" sz="2800" cap="small" dirty="0">
                <a:solidFill>
                  <a:srgbClr val="00B050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Gyulafehérvári Főegyházmegye</a:t>
            </a:r>
          </a:p>
        </p:txBody>
      </p:sp>
    </p:spTree>
    <p:extLst>
      <p:ext uri="{BB962C8B-B14F-4D97-AF65-F5344CB8AC3E}">
        <p14:creationId xmlns:p14="http://schemas.microsoft.com/office/powerpoint/2010/main" val="406749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765243-D4FC-4355-8FBB-03F75F4E9B8E}"/>
              </a:ext>
            </a:extLst>
          </p:cNvPr>
          <p:cNvSpPr txBox="1">
            <a:spLocks/>
          </p:cNvSpPr>
          <p:nvPr/>
        </p:nvSpPr>
        <p:spPr>
          <a:xfrm>
            <a:off x="3218754" y="370098"/>
            <a:ext cx="7838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A </a:t>
            </a:r>
            <a:r>
              <a:rPr lang="en-US" sz="5400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konzultáció</a:t>
            </a:r>
            <a:r>
              <a:rPr lang="en-US" sz="5400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5400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fő</a:t>
            </a:r>
            <a:r>
              <a:rPr lang="en-US" sz="5400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5400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kérdése</a:t>
            </a:r>
            <a:endParaRPr lang="en-US" sz="5400" kern="12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A5798-9123-46EC-9138-53426A5A6D72}"/>
              </a:ext>
            </a:extLst>
          </p:cNvPr>
          <p:cNvSpPr txBox="1">
            <a:spLocks/>
          </p:cNvSpPr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endParaRPr lang="en-US" sz="2200" b="1" dirty="0"/>
          </a:p>
          <a:p>
            <a:pPr marL="0" indent="0" algn="ctr">
              <a:buNone/>
            </a:pPr>
            <a:r>
              <a:rPr lang="en-US" sz="4800" b="1" dirty="0" err="1">
                <a:latin typeface="Book Antiqua" panose="02040602050305030304" pitchFamily="18" charset="0"/>
              </a:rPr>
              <a:t>Hogyan</a:t>
            </a:r>
            <a:r>
              <a:rPr lang="en-US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 err="1">
                <a:latin typeface="Book Antiqua" panose="02040602050305030304" pitchFamily="18" charset="0"/>
              </a:rPr>
              <a:t>történik</a:t>
            </a:r>
            <a:r>
              <a:rPr lang="en-US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 err="1">
                <a:latin typeface="Book Antiqua" panose="02040602050305030304" pitchFamily="18" charset="0"/>
              </a:rPr>
              <a:t>az</a:t>
            </a:r>
            <a:r>
              <a:rPr lang="en-US" sz="4800" b="1" dirty="0">
                <a:latin typeface="Book Antiqua" panose="02040602050305030304" pitchFamily="18" charset="0"/>
              </a:rPr>
              <a:t> „</a:t>
            </a:r>
            <a:r>
              <a:rPr lang="en-US" sz="4800" b="1" dirty="0" err="1">
                <a:latin typeface="Book Antiqua" panose="02040602050305030304" pitchFamily="18" charset="0"/>
              </a:rPr>
              <a:t>együtt</a:t>
            </a:r>
            <a:r>
              <a:rPr lang="en-US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 err="1">
                <a:latin typeface="Book Antiqua" panose="02040602050305030304" pitchFamily="18" charset="0"/>
              </a:rPr>
              <a:t>haladás</a:t>
            </a:r>
            <a:r>
              <a:rPr lang="en-US" sz="4800" b="1" dirty="0">
                <a:latin typeface="Book Antiqua" panose="02040602050305030304" pitchFamily="18" charset="0"/>
              </a:rPr>
              <a:t>” a </a:t>
            </a:r>
            <a:r>
              <a:rPr lang="en-US" sz="4800" b="1" dirty="0" err="1">
                <a:latin typeface="Book Antiqua" panose="02040602050305030304" pitchFamily="18" charset="0"/>
              </a:rPr>
              <a:t>helyi</a:t>
            </a:r>
            <a:r>
              <a:rPr lang="en-US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 err="1">
                <a:latin typeface="Book Antiqua" panose="02040602050305030304" pitchFamily="18" charset="0"/>
              </a:rPr>
              <a:t>egyházban</a:t>
            </a:r>
            <a:r>
              <a:rPr lang="hu-HU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>
                <a:latin typeface="Book Antiqua" panose="02040602050305030304" pitchFamily="18" charset="0"/>
              </a:rPr>
              <a:t>ma</a:t>
            </a:r>
            <a:r>
              <a:rPr lang="hu-HU" sz="4800" b="1" dirty="0">
                <a:latin typeface="Book Antiqua" panose="02040602050305030304" pitchFamily="18" charset="0"/>
              </a:rPr>
              <a:t>, </a:t>
            </a:r>
            <a:r>
              <a:rPr lang="en-US" sz="4800" b="1" dirty="0" err="1">
                <a:latin typeface="Book Antiqua" panose="02040602050305030304" pitchFamily="18" charset="0"/>
              </a:rPr>
              <a:t>és</a:t>
            </a:r>
            <a:r>
              <a:rPr lang="en-US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 err="1">
                <a:latin typeface="Book Antiqua" panose="02040602050305030304" pitchFamily="18" charset="0"/>
              </a:rPr>
              <a:t>milyen</a:t>
            </a:r>
            <a:r>
              <a:rPr lang="en-US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 err="1">
                <a:latin typeface="Book Antiqua" panose="02040602050305030304" pitchFamily="18" charset="0"/>
              </a:rPr>
              <a:t>lépésekre</a:t>
            </a:r>
            <a:r>
              <a:rPr lang="en-US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 err="1">
                <a:latin typeface="Book Antiqua" panose="02040602050305030304" pitchFamily="18" charset="0"/>
              </a:rPr>
              <a:t>hív</a:t>
            </a:r>
            <a:r>
              <a:rPr lang="en-US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 err="1">
                <a:latin typeface="Book Antiqua" panose="02040602050305030304" pitchFamily="18" charset="0"/>
              </a:rPr>
              <a:t>minket</a:t>
            </a:r>
            <a:r>
              <a:rPr lang="en-US" sz="4800" b="1" dirty="0">
                <a:latin typeface="Book Antiqua" panose="02040602050305030304" pitchFamily="18" charset="0"/>
              </a:rPr>
              <a:t> a </a:t>
            </a:r>
            <a:r>
              <a:rPr lang="en-US" sz="4800" b="1" dirty="0" err="1">
                <a:latin typeface="Book Antiqua" panose="02040602050305030304" pitchFamily="18" charset="0"/>
              </a:rPr>
              <a:t>Lélek</a:t>
            </a:r>
            <a:r>
              <a:rPr lang="en-US" sz="4800" b="1" dirty="0">
                <a:latin typeface="Book Antiqua" panose="02040602050305030304" pitchFamily="18" charset="0"/>
              </a:rPr>
              <a:t>, </a:t>
            </a:r>
            <a:r>
              <a:rPr lang="en-US" sz="4800" b="1" dirty="0" err="1">
                <a:latin typeface="Book Antiqua" panose="02040602050305030304" pitchFamily="18" charset="0"/>
              </a:rPr>
              <a:t>hogy</a:t>
            </a:r>
            <a:r>
              <a:rPr lang="en-US" sz="4800" b="1" dirty="0">
                <a:latin typeface="Book Antiqua" panose="02040602050305030304" pitchFamily="18" charset="0"/>
              </a:rPr>
              <a:t> „</a:t>
            </a:r>
            <a:r>
              <a:rPr lang="en-US" sz="4800" b="1" dirty="0" err="1">
                <a:latin typeface="Book Antiqua" panose="02040602050305030304" pitchFamily="18" charset="0"/>
              </a:rPr>
              <a:t>együtt</a:t>
            </a:r>
            <a:r>
              <a:rPr lang="en-US" sz="4800" b="1" dirty="0">
                <a:latin typeface="Book Antiqua" panose="02040602050305030304" pitchFamily="18" charset="0"/>
              </a:rPr>
              <a:t> </a:t>
            </a:r>
            <a:r>
              <a:rPr lang="en-US" sz="4800" b="1" dirty="0" err="1">
                <a:latin typeface="Book Antiqua" panose="02040602050305030304" pitchFamily="18" charset="0"/>
              </a:rPr>
              <a:t>haladásunkban</a:t>
            </a:r>
            <a:r>
              <a:rPr lang="en-US" sz="4800" b="1" dirty="0">
                <a:latin typeface="Book Antiqua" panose="02040602050305030304" pitchFamily="18" charset="0"/>
              </a:rPr>
              <a:t>” </a:t>
            </a:r>
            <a:r>
              <a:rPr lang="en-US" sz="4800" b="1" dirty="0" err="1">
                <a:latin typeface="Book Antiqua" panose="02040602050305030304" pitchFamily="18" charset="0"/>
              </a:rPr>
              <a:t>növekedjünk</a:t>
            </a:r>
            <a:r>
              <a:rPr lang="en-US" sz="4800" b="1" dirty="0">
                <a:latin typeface="Book Antiqua" panose="02040602050305030304" pitchFamily="18" charset="0"/>
              </a:rPr>
              <a:t> ? </a:t>
            </a:r>
          </a:p>
        </p:txBody>
      </p:sp>
      <p:pic>
        <p:nvPicPr>
          <p:cNvPr id="6" name="Kép 5" descr="A képen szöveg látható&#10;&#10;Automatikusan generált leírás">
            <a:extLst>
              <a:ext uri="{FF2B5EF4-FFF2-40B4-BE49-F238E27FC236}">
                <a16:creationId xmlns:a16="http://schemas.microsoft.com/office/drawing/2014/main" id="{F078E2DF-36EF-483D-883C-AD64D73454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2" y="59451"/>
            <a:ext cx="2337497" cy="15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44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EE50C4-CFD6-4FE0-9774-5C6CE87BA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A </a:t>
            </a:r>
            <a:r>
              <a:rPr lang="en-US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konzultációnál</a:t>
            </a:r>
            <a:r>
              <a:rPr lang="en-US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feltehető</a:t>
            </a:r>
            <a:r>
              <a:rPr lang="en-US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kérdések</a:t>
            </a:r>
            <a:r>
              <a:rPr lang="hu-HU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:</a:t>
            </a:r>
            <a:endParaRPr lang="en-US" kern="12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29CB979-3FB1-421E-BD96-DC4E1483B117}"/>
              </a:ext>
            </a:extLst>
          </p:cNvPr>
          <p:cNvSpPr txBox="1">
            <a:spLocks/>
          </p:cNvSpPr>
          <p:nvPr/>
        </p:nvSpPr>
        <p:spPr>
          <a:xfrm>
            <a:off x="669036" y="1929384"/>
            <a:ext cx="10853928" cy="4383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 err="1">
                <a:latin typeface="Book Antiqua" panose="02040602050305030304" pitchFamily="18" charset="0"/>
              </a:rPr>
              <a:t>Milyen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élményeid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vannak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az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Egyházzal</a:t>
            </a:r>
            <a:r>
              <a:rPr lang="en-US" sz="2400" b="1" dirty="0">
                <a:latin typeface="Book Antiqua" panose="0204060205030503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Book Antiqua" panose="02040602050305030304" pitchFamily="18" charset="0"/>
              </a:rPr>
              <a:t>A hit </a:t>
            </a:r>
            <a:r>
              <a:rPr lang="en-US" sz="2400" b="1" dirty="0" err="1">
                <a:latin typeface="Book Antiqua" panose="02040602050305030304" pitchFamily="18" charset="0"/>
              </a:rPr>
              <a:t>megtartó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erejét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egyénileg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és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közösségben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tapasztalhatjuk</a:t>
            </a:r>
            <a:r>
              <a:rPr lang="en-US" sz="2400" b="1" dirty="0">
                <a:latin typeface="Book Antiqua" panose="02040602050305030304" pitchFamily="18" charset="0"/>
              </a:rPr>
              <a:t> meg. </a:t>
            </a:r>
            <a:br>
              <a:rPr lang="hu-HU" sz="2400" b="1" dirty="0">
                <a:latin typeface="Book Antiqua" panose="02040602050305030304" pitchFamily="18" charset="0"/>
              </a:rPr>
            </a:br>
            <a:r>
              <a:rPr lang="en-US" sz="2400" b="1" dirty="0" err="1">
                <a:latin typeface="Book Antiqua" panose="02040602050305030304" pitchFamily="18" charset="0"/>
              </a:rPr>
              <a:t>Mit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jelent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ez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számodra</a:t>
            </a:r>
            <a:r>
              <a:rPr lang="en-US" sz="2400" b="1" dirty="0">
                <a:latin typeface="Book Antiqua" panose="0204060205030503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b="1" dirty="0" err="1">
                <a:latin typeface="Book Antiqua" panose="02040602050305030304" pitchFamily="18" charset="0"/>
              </a:rPr>
              <a:t>Mit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tennél</a:t>
            </a:r>
            <a:r>
              <a:rPr lang="en-US" sz="2400" b="1" dirty="0">
                <a:latin typeface="Book Antiqua" panose="02040602050305030304" pitchFamily="18" charset="0"/>
              </a:rPr>
              <a:t>, </a:t>
            </a:r>
            <a:r>
              <a:rPr lang="en-US" sz="2400" b="1" dirty="0" err="1">
                <a:latin typeface="Book Antiqua" panose="02040602050305030304" pitchFamily="18" charset="0"/>
              </a:rPr>
              <a:t>hogy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együtt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menjünk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Isten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felé</a:t>
            </a:r>
            <a:r>
              <a:rPr lang="en-US" sz="2400" b="1" dirty="0">
                <a:latin typeface="Book Antiqua" panose="02040602050305030304" pitchFamily="18" charset="0"/>
              </a:rPr>
              <a:t> a </a:t>
            </a:r>
            <a:r>
              <a:rPr lang="en-US" sz="2400" b="1" dirty="0" err="1">
                <a:latin typeface="Book Antiqua" panose="02040602050305030304" pitchFamily="18" charset="0"/>
              </a:rPr>
              <a:t>közös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úton</a:t>
            </a:r>
            <a:r>
              <a:rPr lang="en-US" sz="2400" b="1" dirty="0">
                <a:latin typeface="Book Antiqua" panose="0204060205030503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b="1" dirty="0" err="1">
                <a:latin typeface="Book Antiqua" panose="02040602050305030304" pitchFamily="18" charset="0"/>
              </a:rPr>
              <a:t>Milyen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az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az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egyházi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közösség</a:t>
            </a:r>
            <a:r>
              <a:rPr lang="en-US" sz="2400" b="1" dirty="0">
                <a:latin typeface="Book Antiqua" panose="02040602050305030304" pitchFamily="18" charset="0"/>
              </a:rPr>
              <a:t>, </a:t>
            </a:r>
            <a:r>
              <a:rPr lang="en-US" sz="2400" b="1" dirty="0" err="1">
                <a:latin typeface="Book Antiqua" panose="02040602050305030304" pitchFamily="18" charset="0"/>
              </a:rPr>
              <a:t>amelyhez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szívesen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tartoznál</a:t>
            </a:r>
            <a:r>
              <a:rPr lang="en-US" sz="2400" b="1" dirty="0">
                <a:latin typeface="Book Antiqua" panose="0204060205030503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b="1" dirty="0" err="1">
                <a:latin typeface="Book Antiqua" panose="02040602050305030304" pitchFamily="18" charset="0"/>
              </a:rPr>
              <a:t>Mit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tehetnénk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azokért</a:t>
            </a:r>
            <a:r>
              <a:rPr lang="en-US" sz="2400" b="1" dirty="0">
                <a:latin typeface="Book Antiqua" panose="02040602050305030304" pitchFamily="18" charset="0"/>
              </a:rPr>
              <a:t>, </a:t>
            </a:r>
            <a:r>
              <a:rPr lang="en-US" sz="2400" b="1" dirty="0" err="1">
                <a:latin typeface="Book Antiqua" panose="02040602050305030304" pitchFamily="18" charset="0"/>
              </a:rPr>
              <a:t>akik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eltávolodtak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az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Egyháztól</a:t>
            </a:r>
            <a:r>
              <a:rPr lang="en-US" sz="2400" b="1" dirty="0">
                <a:latin typeface="Book Antiqua" panose="02040602050305030304" pitchFamily="18" charset="0"/>
              </a:rPr>
              <a:t>?</a:t>
            </a:r>
            <a:endParaRPr lang="en-US" sz="2400" dirty="0">
              <a:latin typeface="Book Antiqua" panose="02040602050305030304" pitchFamily="18" charset="0"/>
            </a:endParaRPr>
          </a:p>
        </p:txBody>
      </p:sp>
      <p:pic>
        <p:nvPicPr>
          <p:cNvPr id="8" name="Kép 7" descr="A képen szöveg látható&#10;&#10;Automatikusan generált leírás">
            <a:extLst>
              <a:ext uri="{FF2B5EF4-FFF2-40B4-BE49-F238E27FC236}">
                <a16:creationId xmlns:a16="http://schemas.microsoft.com/office/drawing/2014/main" id="{7555BF0E-A4AF-49D3-B7E3-491C59A51C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2" y="59451"/>
            <a:ext cx="2337497" cy="15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09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3EA83EC3-60C0-46DC-949A-994DAF9B9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456" y="1236016"/>
            <a:ext cx="11579087" cy="4385968"/>
          </a:xfrm>
        </p:spPr>
        <p:txBody>
          <a:bodyPr>
            <a:normAutofit/>
          </a:bodyPr>
          <a:lstStyle/>
          <a:p>
            <a:pPr marL="0" indent="360363" algn="just">
              <a:lnSpc>
                <a:spcPct val="160000"/>
              </a:lnSpc>
              <a:buNone/>
            </a:pPr>
            <a:r>
              <a:rPr lang="hu-HU" sz="2800" dirty="0">
                <a:latin typeface="Book Antiqua" panose="02040602050305030304" pitchFamily="18" charset="0"/>
              </a:rPr>
              <a:t>A kérdések alapján arra kapunk meghívást, hogy felidézzük tapasztalatainkat, megosszuk a gyümölcsöket, nehézségeinket, keressük, mit kér ma tőlünk a Lélek, hol kell javítanunk.</a:t>
            </a:r>
          </a:p>
          <a:p>
            <a:pPr marL="0" indent="360363" algn="just">
              <a:lnSpc>
                <a:spcPct val="160000"/>
              </a:lnSpc>
              <a:buNone/>
            </a:pPr>
            <a:r>
              <a:rPr lang="hu-HU" sz="2800" dirty="0">
                <a:latin typeface="Book Antiqua" panose="02040602050305030304" pitchFamily="18" charset="0"/>
              </a:rPr>
              <a:t>A </a:t>
            </a:r>
            <a:r>
              <a:rPr lang="hu-HU" sz="2800" dirty="0" err="1">
                <a:latin typeface="Book Antiqua" panose="02040602050305030304" pitchFamily="18" charset="0"/>
              </a:rPr>
              <a:t>Vademecumban</a:t>
            </a:r>
            <a:r>
              <a:rPr lang="hu-HU" sz="2800" dirty="0">
                <a:latin typeface="Book Antiqua" panose="02040602050305030304" pitchFamily="18" charset="0"/>
              </a:rPr>
              <a:t> </a:t>
            </a:r>
            <a:r>
              <a:rPr lang="en-US" sz="2800" dirty="0">
                <a:latin typeface="Book Antiqua" panose="02040602050305030304" pitchFamily="18" charset="0"/>
              </a:rPr>
              <a:t> 10 </a:t>
            </a:r>
            <a:r>
              <a:rPr lang="en-US" sz="2800" dirty="0" err="1">
                <a:latin typeface="Book Antiqua" panose="02040602050305030304" pitchFamily="18" charset="0"/>
              </a:rPr>
              <a:t>fő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téma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köré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rendezik</a:t>
            </a:r>
            <a:r>
              <a:rPr lang="en-US" sz="2800" dirty="0">
                <a:latin typeface="Book Antiqua" panose="02040602050305030304" pitchFamily="18" charset="0"/>
              </a:rPr>
              <a:t> a </a:t>
            </a:r>
            <a:r>
              <a:rPr lang="en-US" sz="2800" dirty="0" err="1">
                <a:latin typeface="Book Antiqua" panose="02040602050305030304" pitchFamily="18" charset="0"/>
              </a:rPr>
              <a:t>szinodalitás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megélését</a:t>
            </a:r>
            <a:r>
              <a:rPr lang="en-US" sz="2800" dirty="0">
                <a:latin typeface="Book Antiqua" panose="02040602050305030304" pitchFamily="18" charset="0"/>
              </a:rPr>
              <a:t>.</a:t>
            </a:r>
            <a:endParaRPr lang="hu-HU" dirty="0">
              <a:latin typeface="Book Antiqua" panose="02040602050305030304" pitchFamily="18" charset="0"/>
            </a:endParaRPr>
          </a:p>
          <a:p>
            <a:pPr marL="0" indent="360363" algn="just">
              <a:lnSpc>
                <a:spcPct val="160000"/>
              </a:lnSpc>
              <a:buNone/>
            </a:pPr>
            <a:r>
              <a:rPr lang="en-US" sz="2800" dirty="0" err="1">
                <a:latin typeface="Book Antiqua" panose="02040602050305030304" pitchFamily="18" charset="0"/>
              </a:rPr>
              <a:t>Ezek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elmélyítése</a:t>
            </a:r>
            <a:r>
              <a:rPr lang="en-US" sz="2800" dirty="0">
                <a:latin typeface="Book Antiqua" panose="02040602050305030304" pitchFamily="18" charset="0"/>
              </a:rPr>
              <a:t> is </a:t>
            </a:r>
            <a:r>
              <a:rPr lang="en-US" sz="2800" dirty="0" err="1">
                <a:latin typeface="Book Antiqua" panose="02040602050305030304" pitchFamily="18" charset="0"/>
              </a:rPr>
              <a:t>gazdagító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lehet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az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egyházmegyei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szakasz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során</a:t>
            </a:r>
            <a:r>
              <a:rPr lang="en-US" sz="2800" dirty="0">
                <a:latin typeface="Book Antiqua" panose="02040602050305030304" pitchFamily="18" charset="0"/>
              </a:rPr>
              <a:t> a </a:t>
            </a:r>
            <a:r>
              <a:rPr lang="en-US" sz="2800" dirty="0" err="1">
                <a:latin typeface="Book Antiqua" panose="02040602050305030304" pitchFamily="18" charset="0"/>
              </a:rPr>
              <a:t>konzultáció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résztvevőinek</a:t>
            </a:r>
            <a:r>
              <a:rPr lang="hu-HU" sz="2800" dirty="0">
                <a:latin typeface="Book Antiqua" panose="02040602050305030304" pitchFamily="18" charset="0"/>
              </a:rPr>
              <a:t>.</a:t>
            </a:r>
            <a:endParaRPr lang="hu-H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72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EACD9C8-CB39-4637-BAD0-A707F1CA7E7A}"/>
              </a:ext>
            </a:extLst>
          </p:cNvPr>
          <p:cNvSpPr txBox="1">
            <a:spLocks/>
          </p:cNvSpPr>
          <p:nvPr/>
        </p:nvSpPr>
        <p:spPr>
          <a:xfrm>
            <a:off x="371334" y="1063487"/>
            <a:ext cx="11625196" cy="579451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1. Útitársaink:</a:t>
            </a:r>
            <a:r>
              <a:rPr lang="hu-HU" sz="8000" dirty="0">
                <a:latin typeface="Book Antiqua" panose="02040602050305030304" pitchFamily="18" charset="0"/>
              </a:rPr>
              <a:t> arra reflektálni, meghatározásunk szerint ki tartozik a „mi egyházunk”-hoz, és kik azok a „társak”, akik az egyházi körön kívül esnek, vagy akiket annak peremén hagytunk.</a:t>
            </a:r>
          </a:p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2. Meghallgatni:</a:t>
            </a:r>
            <a:r>
              <a:rPr lang="hu-HU" sz="8000" dirty="0">
                <a:latin typeface="Book Antiqua" panose="02040602050305030304" pitchFamily="18" charset="0"/>
              </a:rPr>
              <a:t> …a fiatalokat, a nőket, az Istennek szentelteket, a kiközösítetteket, </a:t>
            </a:r>
            <a:br>
              <a:rPr lang="hu-HU" sz="8000" dirty="0">
                <a:latin typeface="Book Antiqua" panose="02040602050305030304" pitchFamily="18" charset="0"/>
              </a:rPr>
            </a:br>
            <a:r>
              <a:rPr lang="hu-HU" sz="8000" dirty="0">
                <a:latin typeface="Book Antiqua" panose="02040602050305030304" pitchFamily="18" charset="0"/>
              </a:rPr>
              <a:t>a kirekesztetteket.</a:t>
            </a:r>
          </a:p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3. Szóhoz jutni:</a:t>
            </a:r>
            <a:r>
              <a:rPr lang="hu-HU" sz="8000" dirty="0">
                <a:latin typeface="Book Antiqua" panose="02040602050305030304" pitchFamily="18" charset="0"/>
              </a:rPr>
              <a:t> átgondolni, hogy a közösségben és annak szervezetein belül teszünk-e a szabad és hiteles, kétszínűségtől és megalkuvástól mentes kommunikációs stílusért.</a:t>
            </a:r>
          </a:p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4. Ima, liturgia:</a:t>
            </a:r>
            <a:r>
              <a:rPr lang="hu-HU" sz="8000" dirty="0">
                <a:latin typeface="Book Antiqua" panose="02040602050305030304" pitchFamily="18" charset="0"/>
              </a:rPr>
              <a:t> megvizsgálni, hogy ezek milyen módon ösztönözhetnek, mutathatnak irányt ahhoz, hogy „közösen haladjunk”. Megnézni, hogyan lehet előmozdítani a hívek aktív részvételét.</a:t>
            </a:r>
          </a:p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5. Társfelelősséggel a küldetésben:</a:t>
            </a:r>
            <a:r>
              <a:rPr lang="hu-HU" sz="8000" dirty="0">
                <a:latin typeface="Book Antiqua" panose="02040602050305030304" pitchFamily="18" charset="0"/>
              </a:rPr>
              <a:t> elgondolkodni rajta, hogyan támogatja a közösség azon tagjait, akik elköteleződtek egy-egy szolgálatban, pl. a társadalmi igazságosságért, az emberi jogokért és közös otthonunkért.</a:t>
            </a:r>
            <a:endParaRPr lang="hu-HU" dirty="0">
              <a:latin typeface="Book Antiqua" panose="02040602050305030304" pitchFamily="18" charset="0"/>
            </a:endParaRPr>
          </a:p>
        </p:txBody>
      </p:sp>
      <p:pic>
        <p:nvPicPr>
          <p:cNvPr id="5" name="Kép 4" descr="A képen szöveg látható&#10;&#10;Automatikusan generált leírás">
            <a:extLst>
              <a:ext uri="{FF2B5EF4-FFF2-40B4-BE49-F238E27FC236}">
                <a16:creationId xmlns:a16="http://schemas.microsoft.com/office/drawing/2014/main" id="{7F1F72D2-E20A-44D9-8077-C4D6D8D79E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70" y="141488"/>
            <a:ext cx="1383038" cy="92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78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F6D481B-2DC5-4052-82D8-BCB365DC37BE}"/>
              </a:ext>
            </a:extLst>
          </p:cNvPr>
          <p:cNvSpPr txBox="1">
            <a:spLocks/>
          </p:cNvSpPr>
          <p:nvPr/>
        </p:nvSpPr>
        <p:spPr>
          <a:xfrm>
            <a:off x="311699" y="377686"/>
            <a:ext cx="11605317" cy="637098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7188" algn="just">
              <a:lnSpc>
                <a:spcPct val="150000"/>
              </a:lnSpc>
              <a:buNone/>
            </a:pPr>
            <a:r>
              <a:rPr lang="hu-HU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6.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Párbeszédet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folytatni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az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egyházban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és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a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társadalomban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: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újragondolni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párbeszéd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helyeit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módjait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helyi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egyházakon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belül</a:t>
            </a:r>
            <a:r>
              <a:rPr lang="en-US" sz="2000" dirty="0">
                <a:latin typeface="Book Antiqua" panose="02040602050305030304" pitchFamily="18" charset="0"/>
              </a:rPr>
              <a:t>, a </a:t>
            </a:r>
            <a:r>
              <a:rPr lang="en-US" sz="2000" dirty="0" err="1">
                <a:latin typeface="Book Antiqua" panose="02040602050305030304" pitchFamily="18" charset="0"/>
              </a:rPr>
              <a:t>szomszédos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egyházmegyékkel</a:t>
            </a:r>
            <a:r>
              <a:rPr lang="en-US" sz="2000" dirty="0">
                <a:latin typeface="Book Antiqua" panose="02040602050305030304" pitchFamily="18" charset="0"/>
              </a:rPr>
              <a:t>, a </a:t>
            </a:r>
            <a:r>
              <a:rPr lang="en-US" sz="2000" dirty="0" err="1">
                <a:latin typeface="Book Antiqua" panose="02040602050305030304" pitchFamily="18" charset="0"/>
              </a:rPr>
              <a:t>szerzetesközösségekkel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mozgalmakkal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intézményekkel</a:t>
            </a:r>
            <a:r>
              <a:rPr lang="en-US" sz="2000" dirty="0">
                <a:latin typeface="Book Antiqua" panose="02040602050305030304" pitchFamily="18" charset="0"/>
              </a:rPr>
              <a:t>, a </a:t>
            </a:r>
            <a:r>
              <a:rPr lang="en-US" sz="2000" dirty="0" err="1">
                <a:latin typeface="Book Antiqua" panose="02040602050305030304" pitchFamily="18" charset="0"/>
              </a:rPr>
              <a:t>nem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hívőkkel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szegényekkel</a:t>
            </a:r>
            <a:r>
              <a:rPr lang="en-US" sz="2000" dirty="0">
                <a:latin typeface="Book Antiqua" panose="02040602050305030304" pitchFamily="18" charset="0"/>
              </a:rPr>
              <a:t>.</a:t>
            </a:r>
            <a:endParaRPr lang="hu-HU" sz="2000" dirty="0">
              <a:latin typeface="Book Antiqua" panose="02040602050305030304" pitchFamily="18" charset="0"/>
            </a:endParaRPr>
          </a:p>
          <a:p>
            <a:pPr marL="0" indent="357188" algn="just">
              <a:lnSpc>
                <a:spcPct val="150000"/>
              </a:lnSpc>
              <a:buNone/>
            </a:pP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7.</a:t>
            </a:r>
            <a:r>
              <a:rPr lang="hu-HU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Más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keresztény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felekezetekkel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: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milyen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kapcsolatot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tartunk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fenn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többi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keresztény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felekezettel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ez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milyen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gyümölcsöket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terem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milyen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nehézségekkel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jár</a:t>
            </a:r>
            <a:r>
              <a:rPr lang="en-US" sz="2000" dirty="0">
                <a:latin typeface="Book Antiqua" panose="02040602050305030304" pitchFamily="18" charset="0"/>
              </a:rPr>
              <a:t>?</a:t>
            </a:r>
          </a:p>
          <a:p>
            <a:pPr marL="0" indent="357188" algn="just">
              <a:lnSpc>
                <a:spcPct val="150000"/>
              </a:lnSpc>
              <a:buNone/>
            </a:pP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8.</a:t>
            </a:r>
            <a:r>
              <a:rPr lang="hu-HU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Hatalom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és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részvétel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: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feltenni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kérdést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magunknak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helyi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egyházunkban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melyek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hatalom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gyakorlásának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módjai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milye</a:t>
            </a:r>
            <a:r>
              <a:rPr lang="hu-HU" sz="2000" dirty="0">
                <a:latin typeface="Book Antiqua" panose="02040602050305030304" pitchFamily="18" charset="0"/>
              </a:rPr>
              <a:t>n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tapasztalat</a:t>
            </a:r>
            <a:r>
              <a:rPr lang="hu-HU" sz="2000" dirty="0" err="1">
                <a:latin typeface="Book Antiqua" panose="02040602050305030304" pitchFamily="18" charset="0"/>
              </a:rPr>
              <a:t>aink</a:t>
            </a:r>
            <a:r>
              <a:rPr lang="hu-HU" sz="2000" dirty="0">
                <a:latin typeface="Book Antiqua" panose="02040602050305030304" pitchFamily="18" charset="0"/>
              </a:rPr>
              <a:t> vannak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csapatmunka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terén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mi </a:t>
            </a:r>
            <a:r>
              <a:rPr lang="en-US" sz="2000" dirty="0" err="1">
                <a:latin typeface="Book Antiqua" panose="02040602050305030304" pitchFamily="18" charset="0"/>
              </a:rPr>
              <a:t>történik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világi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szolgálatok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előmozdításáért</a:t>
            </a:r>
            <a:r>
              <a:rPr lang="en-US" sz="2000" dirty="0">
                <a:latin typeface="Book Antiqua" panose="02040602050305030304" pitchFamily="18" charset="0"/>
              </a:rPr>
              <a:t>.</a:t>
            </a:r>
            <a:endParaRPr lang="hu-HU" sz="2000" dirty="0">
              <a:latin typeface="Book Antiqua" panose="02040602050305030304" pitchFamily="18" charset="0"/>
            </a:endParaRPr>
          </a:p>
          <a:p>
            <a:pPr marL="0" indent="357188" algn="just">
              <a:lnSpc>
                <a:spcPct val="150000"/>
              </a:lnSpc>
              <a:buNone/>
            </a:pP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9.</a:t>
            </a:r>
            <a:r>
              <a:rPr lang="hu-HU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Megkülönböztetés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és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döntés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: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ránézni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milyen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folyamatok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során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mely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módszerekkel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születnek</a:t>
            </a:r>
            <a:r>
              <a:rPr lang="en-US" sz="2000" dirty="0">
                <a:latin typeface="Book Antiqua" panose="02040602050305030304" pitchFamily="18" charset="0"/>
              </a:rPr>
              <a:t> meg a </a:t>
            </a:r>
            <a:r>
              <a:rPr lang="en-US" sz="2000" dirty="0" err="1">
                <a:latin typeface="Book Antiqua" panose="02040602050305030304" pitchFamily="18" charset="0"/>
              </a:rPr>
              <a:t>döntések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hogyan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épül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fel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döntés</a:t>
            </a:r>
            <a:r>
              <a:rPr lang="hu-HU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előkészítés</a:t>
            </a:r>
            <a:r>
              <a:rPr lang="hu-HU" sz="2000" dirty="0">
                <a:latin typeface="Book Antiqua" panose="02040602050305030304" pitchFamily="18" charset="0"/>
              </a:rPr>
              <a:t>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döntéshozatal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valamint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melyek</a:t>
            </a:r>
            <a:r>
              <a:rPr lang="en-US" sz="2000" dirty="0">
                <a:latin typeface="Book Antiqua" panose="02040602050305030304" pitchFamily="18" charset="0"/>
              </a:rPr>
              <a:t> a</a:t>
            </a:r>
            <a:r>
              <a:rPr lang="hu-HU" sz="2000" dirty="0">
                <a:latin typeface="Book Antiqua" panose="02040602050305030304" pitchFamily="18" charset="0"/>
              </a:rPr>
              <a:t>z átláthatóságot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felelősségre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vonhatóságot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előmozdító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eszközök</a:t>
            </a:r>
            <a:r>
              <a:rPr lang="en-US" sz="2000" dirty="0">
                <a:latin typeface="Book Antiqua" panose="02040602050305030304" pitchFamily="18" charset="0"/>
              </a:rPr>
              <a:t>.</a:t>
            </a:r>
            <a:endParaRPr lang="hu-HU" sz="2000" dirty="0">
              <a:latin typeface="Book Antiqua" panose="02040602050305030304" pitchFamily="18" charset="0"/>
            </a:endParaRPr>
          </a:p>
          <a:p>
            <a:pPr marL="0" indent="357188" algn="just">
              <a:lnSpc>
                <a:spcPct val="150000"/>
              </a:lnSpc>
              <a:buNone/>
            </a:pP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10.</a:t>
            </a:r>
            <a:r>
              <a:rPr lang="hu-HU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Önmagunk 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formálás</a:t>
            </a:r>
            <a:r>
              <a:rPr lang="hu-HU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a </a:t>
            </a:r>
            <a:r>
              <a:rPr lang="hu-HU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a</a:t>
            </a:r>
            <a:r>
              <a:rPr lang="hu-HU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szinodalitásban</a:t>
            </a:r>
            <a:r>
              <a:rPr lang="en-US" sz="20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: </a:t>
            </a:r>
            <a:r>
              <a:rPr lang="en-US" sz="2000" dirty="0" err="1">
                <a:latin typeface="Book Antiqua" panose="02040602050305030304" pitchFamily="18" charset="0"/>
              </a:rPr>
              <a:t>odafigyelni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keresztény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közösségben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felelős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szerepet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betöltő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személyek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képzésére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képesebbé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váljanak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kölcsönös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meghallgatásra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párbeszédre</a:t>
            </a:r>
            <a:r>
              <a:rPr lang="en-US" sz="2000" dirty="0">
                <a:latin typeface="Book Antiqua" panose="020406020503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0010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113EC7C-368D-469A-9B5C-F3555B088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222;p15">
            <a:extLst>
              <a:ext uri="{FF2B5EF4-FFF2-40B4-BE49-F238E27FC236}">
                <a16:creationId xmlns:a16="http://schemas.microsoft.com/office/drawing/2014/main" id="{76EA27D5-4241-465F-80F1-563F27497DAA}"/>
              </a:ext>
            </a:extLst>
          </p:cNvPr>
          <p:cNvPicPr preferRelativeResize="0"/>
          <p:nvPr/>
        </p:nvPicPr>
        <p:blipFill rotWithShape="1">
          <a:blip r:embed="rId2"/>
          <a:srcRect t="16821" r="3" b="955"/>
          <a:stretch/>
        </p:blipFill>
        <p:spPr>
          <a:xfrm>
            <a:off x="-3" y="2733261"/>
            <a:ext cx="3762255" cy="4124739"/>
          </a:xfrm>
          <a:custGeom>
            <a:avLst/>
            <a:gdLst/>
            <a:ahLst/>
            <a:cxnLst/>
            <a:rect l="l" t="t" r="r" b="b"/>
            <a:pathLst>
              <a:path w="4196274" h="4600575">
                <a:moveTo>
                  <a:pt x="698533" y="23"/>
                </a:moveTo>
                <a:cubicBezTo>
                  <a:pt x="1054085" y="-1460"/>
                  <a:pt x="2609539" y="68645"/>
                  <a:pt x="3265768" y="1088109"/>
                </a:cubicBezTo>
                <a:cubicBezTo>
                  <a:pt x="3279190" y="1093398"/>
                  <a:pt x="3294289" y="1107275"/>
                  <a:pt x="3298987" y="1120493"/>
                </a:cubicBezTo>
                <a:cubicBezTo>
                  <a:pt x="3321470" y="1182283"/>
                  <a:pt x="3376502" y="1209047"/>
                  <a:pt x="3426164" y="1242419"/>
                </a:cubicBezTo>
                <a:cubicBezTo>
                  <a:pt x="3469788" y="1271828"/>
                  <a:pt x="3516097" y="1302557"/>
                  <a:pt x="3534217" y="1352122"/>
                </a:cubicBezTo>
                <a:cubicBezTo>
                  <a:pt x="3558041" y="1418206"/>
                  <a:pt x="3490259" y="1364016"/>
                  <a:pt x="3477841" y="1389129"/>
                </a:cubicBezTo>
                <a:cubicBezTo>
                  <a:pt x="3503679" y="1423492"/>
                  <a:pt x="3543613" y="1454883"/>
                  <a:pt x="3554015" y="1493873"/>
                </a:cubicBezTo>
                <a:cubicBezTo>
                  <a:pt x="3591931" y="1634635"/>
                  <a:pt x="3673808" y="1737067"/>
                  <a:pt x="3796288" y="1816698"/>
                </a:cubicBezTo>
                <a:cubicBezTo>
                  <a:pt x="3831522" y="1839498"/>
                  <a:pt x="3854674" y="1881132"/>
                  <a:pt x="3902658" y="1887738"/>
                </a:cubicBezTo>
                <a:cubicBezTo>
                  <a:pt x="4009367" y="1902279"/>
                  <a:pt x="3975811" y="2015945"/>
                  <a:pt x="4032186" y="2066499"/>
                </a:cubicBezTo>
                <a:cubicBezTo>
                  <a:pt x="4042924" y="2076084"/>
                  <a:pt x="4052655" y="2094915"/>
                  <a:pt x="4050642" y="2107801"/>
                </a:cubicBezTo>
                <a:cubicBezTo>
                  <a:pt x="4047624" y="2126309"/>
                  <a:pt x="4034870" y="2143820"/>
                  <a:pt x="4024133" y="2160342"/>
                </a:cubicBezTo>
                <a:cubicBezTo>
                  <a:pt x="4013059" y="2176862"/>
                  <a:pt x="3996282" y="2191402"/>
                  <a:pt x="4004335" y="2213209"/>
                </a:cubicBezTo>
                <a:cubicBezTo>
                  <a:pt x="4007687" y="2222130"/>
                  <a:pt x="4005342" y="2253190"/>
                  <a:pt x="4030173" y="2228740"/>
                </a:cubicBezTo>
                <a:cubicBezTo>
                  <a:pt x="4098290" y="2161662"/>
                  <a:pt x="4137888" y="2225102"/>
                  <a:pt x="4196274" y="2255503"/>
                </a:cubicBezTo>
                <a:cubicBezTo>
                  <a:pt x="4149296" y="2286895"/>
                  <a:pt x="4107016" y="2309031"/>
                  <a:pt x="4099968" y="2355951"/>
                </a:cubicBezTo>
                <a:cubicBezTo>
                  <a:pt x="4085540" y="2452767"/>
                  <a:pt x="4023800" y="2497043"/>
                  <a:pt x="3930177" y="2505635"/>
                </a:cubicBezTo>
                <a:cubicBezTo>
                  <a:pt x="3964739" y="2599144"/>
                  <a:pt x="3964739" y="2599144"/>
                  <a:pt x="3852997" y="2612033"/>
                </a:cubicBezTo>
                <a:cubicBezTo>
                  <a:pt x="3895949" y="2671508"/>
                  <a:pt x="3895949" y="2686707"/>
                  <a:pt x="3843936" y="2707194"/>
                </a:cubicBezTo>
                <a:cubicBezTo>
                  <a:pt x="3793938" y="2726690"/>
                  <a:pt x="3738572" y="2733299"/>
                  <a:pt x="3692263" y="2763365"/>
                </a:cubicBezTo>
                <a:cubicBezTo>
                  <a:pt x="3734880" y="2839364"/>
                  <a:pt x="3746960" y="2927586"/>
                  <a:pt x="3834876" y="2964596"/>
                </a:cubicBezTo>
                <a:cubicBezTo>
                  <a:pt x="3848634" y="2970213"/>
                  <a:pt x="3858030" y="2993012"/>
                  <a:pt x="3849307" y="3006229"/>
                </a:cubicBezTo>
                <a:cubicBezTo>
                  <a:pt x="3817428" y="3054139"/>
                  <a:pt x="3863064" y="3145008"/>
                  <a:pt x="3763740" y="3155250"/>
                </a:cubicBezTo>
                <a:cubicBezTo>
                  <a:pt x="3751322" y="3156241"/>
                  <a:pt x="3739912" y="3166155"/>
                  <a:pt x="3749644" y="3179042"/>
                </a:cubicBezTo>
                <a:cubicBezTo>
                  <a:pt x="3783202" y="3223978"/>
                  <a:pt x="3742598" y="3221006"/>
                  <a:pt x="3718104" y="3226623"/>
                </a:cubicBezTo>
                <a:cubicBezTo>
                  <a:pt x="3688572" y="3233560"/>
                  <a:pt x="3655017" y="3213736"/>
                  <a:pt x="3627501" y="3238187"/>
                </a:cubicBezTo>
                <a:cubicBezTo>
                  <a:pt x="3633878" y="3263961"/>
                  <a:pt x="3657701" y="3263631"/>
                  <a:pt x="3674479" y="3271890"/>
                </a:cubicBezTo>
                <a:cubicBezTo>
                  <a:pt x="3723470" y="3295682"/>
                  <a:pt x="3763404" y="3324097"/>
                  <a:pt x="3765753" y="3385888"/>
                </a:cubicBezTo>
                <a:cubicBezTo>
                  <a:pt x="3767428" y="3435782"/>
                  <a:pt x="3772798" y="3479727"/>
                  <a:pt x="3705014" y="3494928"/>
                </a:cubicBezTo>
                <a:cubicBezTo>
                  <a:pt x="3676828" y="3501208"/>
                  <a:pt x="3684884" y="3537222"/>
                  <a:pt x="3700990" y="3555066"/>
                </a:cubicBezTo>
                <a:cubicBezTo>
                  <a:pt x="3729848" y="3586786"/>
                  <a:pt x="3753670" y="3629080"/>
                  <a:pt x="3803335" y="3632054"/>
                </a:cubicBezTo>
                <a:cubicBezTo>
                  <a:pt x="3833535" y="3634035"/>
                  <a:pt x="3856689" y="3647255"/>
                  <a:pt x="3880513" y="3662453"/>
                </a:cubicBezTo>
                <a:cubicBezTo>
                  <a:pt x="3897626" y="3673360"/>
                  <a:pt x="3918095" y="3682610"/>
                  <a:pt x="3916083" y="3706069"/>
                </a:cubicBezTo>
                <a:cubicBezTo>
                  <a:pt x="3914069" y="3728539"/>
                  <a:pt x="3894273" y="3737791"/>
                  <a:pt x="3874137" y="3742416"/>
                </a:cubicBezTo>
                <a:cubicBezTo>
                  <a:pt x="3807024" y="3757285"/>
                  <a:pt x="3743942" y="3779093"/>
                  <a:pt x="3687901" y="3828987"/>
                </a:cubicBezTo>
                <a:cubicBezTo>
                  <a:pt x="3725150" y="3855422"/>
                  <a:pt x="3760718" y="3874586"/>
                  <a:pt x="3788234" y="3901352"/>
                </a:cubicBezTo>
                <a:cubicBezTo>
                  <a:pt x="3854674" y="3966112"/>
                  <a:pt x="3291941" y="4169986"/>
                  <a:pt x="3263755" y="4242681"/>
                </a:cubicBezTo>
                <a:cubicBezTo>
                  <a:pt x="3255030" y="4265149"/>
                  <a:pt x="3225166" y="4288278"/>
                  <a:pt x="3200332" y="4294887"/>
                </a:cubicBezTo>
                <a:cubicBezTo>
                  <a:pt x="3083895" y="4325948"/>
                  <a:pt x="2982893" y="4395668"/>
                  <a:pt x="2863768" y="4421442"/>
                </a:cubicBezTo>
                <a:cubicBezTo>
                  <a:pt x="2751355" y="4445892"/>
                  <a:pt x="2640621" y="4478605"/>
                  <a:pt x="2517472" y="4510985"/>
                </a:cubicBezTo>
                <a:cubicBezTo>
                  <a:pt x="2555222" y="4551627"/>
                  <a:pt x="2607569" y="4569553"/>
                  <a:pt x="2654380" y="4591980"/>
                </a:cubicBezTo>
                <a:lnTo>
                  <a:pt x="2667892" y="4600575"/>
                </a:lnTo>
                <a:lnTo>
                  <a:pt x="0" y="4600575"/>
                </a:lnTo>
                <a:lnTo>
                  <a:pt x="0" y="144733"/>
                </a:lnTo>
                <a:lnTo>
                  <a:pt x="121106" y="102309"/>
                </a:lnTo>
                <a:cubicBezTo>
                  <a:pt x="290510" y="47726"/>
                  <a:pt x="463596" y="8200"/>
                  <a:pt x="644044" y="1014"/>
                </a:cubicBezTo>
                <a:cubicBezTo>
                  <a:pt x="656459" y="538"/>
                  <a:pt x="674830" y="121"/>
                  <a:pt x="698533" y="23"/>
                </a:cubicBezTo>
                <a:close/>
              </a:path>
            </a:pathLst>
          </a:custGeom>
          <a:noFill/>
        </p:spPr>
      </p:pic>
      <p:pic>
        <p:nvPicPr>
          <p:cNvPr id="4" name="Google Shape;224;p15">
            <a:extLst>
              <a:ext uri="{FF2B5EF4-FFF2-40B4-BE49-F238E27FC236}">
                <a16:creationId xmlns:a16="http://schemas.microsoft.com/office/drawing/2014/main" id="{4833F757-5210-436D-BFFC-F23D3F0490EA}"/>
              </a:ext>
            </a:extLst>
          </p:cNvPr>
          <p:cNvPicPr preferRelativeResize="0"/>
          <p:nvPr/>
        </p:nvPicPr>
        <p:blipFill rotWithShape="1">
          <a:blip r:embed="rId3"/>
          <a:srcRect l="13425" r="22075" b="3"/>
          <a:stretch/>
        </p:blipFill>
        <p:spPr>
          <a:xfrm>
            <a:off x="5866908" y="110961"/>
            <a:ext cx="2820561" cy="2918863"/>
          </a:xfrm>
          <a:custGeom>
            <a:avLst/>
            <a:gdLst/>
            <a:ahLst/>
            <a:cxnLst/>
            <a:rect l="l" t="t" r="r" b="b"/>
            <a:pathLst>
              <a:path w="3359190" h="3476265">
                <a:moveTo>
                  <a:pt x="450539" y="15"/>
                </a:moveTo>
                <a:cubicBezTo>
                  <a:pt x="458434" y="271"/>
                  <a:pt x="466600" y="3856"/>
                  <a:pt x="473999" y="4995"/>
                </a:cubicBezTo>
                <a:cubicBezTo>
                  <a:pt x="637327" y="30493"/>
                  <a:pt x="800653" y="58040"/>
                  <a:pt x="964158" y="82398"/>
                </a:cubicBezTo>
                <a:cubicBezTo>
                  <a:pt x="1117018" y="105163"/>
                  <a:pt x="1270959" y="110398"/>
                  <a:pt x="1424540" y="122237"/>
                </a:cubicBezTo>
                <a:cubicBezTo>
                  <a:pt x="1610425" y="136579"/>
                  <a:pt x="1795950" y="156841"/>
                  <a:pt x="1980752" y="188711"/>
                </a:cubicBezTo>
                <a:cubicBezTo>
                  <a:pt x="2109067" y="211022"/>
                  <a:pt x="2238645" y="226502"/>
                  <a:pt x="2368766" y="208745"/>
                </a:cubicBezTo>
                <a:cubicBezTo>
                  <a:pt x="2375261" y="207834"/>
                  <a:pt x="2382661" y="204876"/>
                  <a:pt x="2388075" y="207834"/>
                </a:cubicBezTo>
                <a:cubicBezTo>
                  <a:pt x="2451242" y="241073"/>
                  <a:pt x="2520180" y="217168"/>
                  <a:pt x="2585691" y="238113"/>
                </a:cubicBezTo>
                <a:cubicBezTo>
                  <a:pt x="2568908" y="318930"/>
                  <a:pt x="2496899" y="312327"/>
                  <a:pt x="2456294" y="368331"/>
                </a:cubicBezTo>
                <a:cubicBezTo>
                  <a:pt x="2522527" y="390639"/>
                  <a:pt x="2582081" y="413178"/>
                  <a:pt x="2642540" y="430023"/>
                </a:cubicBezTo>
                <a:cubicBezTo>
                  <a:pt x="2706608" y="447780"/>
                  <a:pt x="2760929" y="495816"/>
                  <a:pt x="2823551" y="517215"/>
                </a:cubicBezTo>
                <a:cubicBezTo>
                  <a:pt x="2836907" y="521769"/>
                  <a:pt x="2852969" y="537704"/>
                  <a:pt x="2857661" y="553184"/>
                </a:cubicBezTo>
                <a:cubicBezTo>
                  <a:pt x="2872820" y="603269"/>
                  <a:pt x="3175470" y="743732"/>
                  <a:pt x="3139737" y="788350"/>
                </a:cubicBezTo>
                <a:cubicBezTo>
                  <a:pt x="3124939" y="806790"/>
                  <a:pt x="3105809" y="819994"/>
                  <a:pt x="3085776" y="838207"/>
                </a:cubicBezTo>
                <a:cubicBezTo>
                  <a:pt x="3115916" y="872582"/>
                  <a:pt x="3149843" y="887608"/>
                  <a:pt x="3185938" y="897851"/>
                </a:cubicBezTo>
                <a:cubicBezTo>
                  <a:pt x="3196767" y="901039"/>
                  <a:pt x="3207414" y="907413"/>
                  <a:pt x="3208497" y="922894"/>
                </a:cubicBezTo>
                <a:cubicBezTo>
                  <a:pt x="3209580" y="939056"/>
                  <a:pt x="3198571" y="945429"/>
                  <a:pt x="3189367" y="952944"/>
                </a:cubicBezTo>
                <a:cubicBezTo>
                  <a:pt x="3176554" y="963415"/>
                  <a:pt x="3164101" y="972523"/>
                  <a:pt x="3147859" y="973888"/>
                </a:cubicBezTo>
                <a:cubicBezTo>
                  <a:pt x="3121148" y="975937"/>
                  <a:pt x="3108336" y="1005076"/>
                  <a:pt x="3092816" y="1026930"/>
                </a:cubicBezTo>
                <a:cubicBezTo>
                  <a:pt x="3084153" y="1039224"/>
                  <a:pt x="3079821" y="1064037"/>
                  <a:pt x="3094980" y="1068363"/>
                </a:cubicBezTo>
                <a:cubicBezTo>
                  <a:pt x="3131436" y="1078836"/>
                  <a:pt x="3128548" y="1109114"/>
                  <a:pt x="3127647" y="1143489"/>
                </a:cubicBezTo>
                <a:cubicBezTo>
                  <a:pt x="3126383" y="1186061"/>
                  <a:pt x="3104906" y="1205638"/>
                  <a:pt x="3078557" y="1222030"/>
                </a:cubicBezTo>
                <a:cubicBezTo>
                  <a:pt x="3069534" y="1227720"/>
                  <a:pt x="3056721" y="1227493"/>
                  <a:pt x="3053292" y="1245250"/>
                </a:cubicBezTo>
                <a:cubicBezTo>
                  <a:pt x="3068090" y="1262097"/>
                  <a:pt x="3086137" y="1248439"/>
                  <a:pt x="3102020" y="1253218"/>
                </a:cubicBezTo>
                <a:cubicBezTo>
                  <a:pt x="3115193" y="1257088"/>
                  <a:pt x="3137031" y="1255040"/>
                  <a:pt x="3118983" y="1286000"/>
                </a:cubicBezTo>
                <a:cubicBezTo>
                  <a:pt x="3113749" y="1294878"/>
                  <a:pt x="3119885" y="1301709"/>
                  <a:pt x="3126564" y="1302392"/>
                </a:cubicBezTo>
                <a:cubicBezTo>
                  <a:pt x="3179982" y="1309448"/>
                  <a:pt x="3155438" y="1372054"/>
                  <a:pt x="3172584" y="1405063"/>
                </a:cubicBezTo>
                <a:cubicBezTo>
                  <a:pt x="3177275" y="1414169"/>
                  <a:pt x="3172222" y="1429877"/>
                  <a:pt x="3164822" y="1433747"/>
                </a:cubicBezTo>
                <a:cubicBezTo>
                  <a:pt x="3117539" y="1459245"/>
                  <a:pt x="3111043" y="1520028"/>
                  <a:pt x="3088122" y="1572389"/>
                </a:cubicBezTo>
                <a:cubicBezTo>
                  <a:pt x="3113028" y="1593104"/>
                  <a:pt x="3142805" y="1597657"/>
                  <a:pt x="3169695" y="1611089"/>
                </a:cubicBezTo>
                <a:cubicBezTo>
                  <a:pt x="3197669" y="1625204"/>
                  <a:pt x="3197669" y="1635676"/>
                  <a:pt x="3174569" y="1676653"/>
                </a:cubicBezTo>
                <a:cubicBezTo>
                  <a:pt x="3234665" y="1685532"/>
                  <a:pt x="3234665" y="1685532"/>
                  <a:pt x="3216077" y="1749957"/>
                </a:cubicBezTo>
                <a:cubicBezTo>
                  <a:pt x="3266430" y="1755877"/>
                  <a:pt x="3299635" y="1786382"/>
                  <a:pt x="3307395" y="1853085"/>
                </a:cubicBezTo>
                <a:cubicBezTo>
                  <a:pt x="3311185" y="1885411"/>
                  <a:pt x="3333924" y="1900663"/>
                  <a:pt x="3359190" y="1922291"/>
                </a:cubicBezTo>
                <a:cubicBezTo>
                  <a:pt x="3327789" y="1943236"/>
                  <a:pt x="3306492" y="1986945"/>
                  <a:pt x="3269857" y="1940730"/>
                </a:cubicBezTo>
                <a:cubicBezTo>
                  <a:pt x="3256503" y="1923885"/>
                  <a:pt x="3257764" y="1945284"/>
                  <a:pt x="3255961" y="1951430"/>
                </a:cubicBezTo>
                <a:cubicBezTo>
                  <a:pt x="3251630" y="1966455"/>
                  <a:pt x="3260653" y="1976472"/>
                  <a:pt x="3266609" y="1987854"/>
                </a:cubicBezTo>
                <a:cubicBezTo>
                  <a:pt x="3272384" y="1999237"/>
                  <a:pt x="3279243" y="2011302"/>
                  <a:pt x="3280866" y="2024054"/>
                </a:cubicBezTo>
                <a:cubicBezTo>
                  <a:pt x="3281948" y="2032931"/>
                  <a:pt x="3276715" y="2045905"/>
                  <a:pt x="3270940" y="2052509"/>
                </a:cubicBezTo>
                <a:cubicBezTo>
                  <a:pt x="3240620" y="2087340"/>
                  <a:pt x="3258667" y="2165652"/>
                  <a:pt x="3201277" y="2175670"/>
                </a:cubicBezTo>
                <a:cubicBezTo>
                  <a:pt x="3175470" y="2180221"/>
                  <a:pt x="3163018" y="2208906"/>
                  <a:pt x="3144069" y="2224614"/>
                </a:cubicBezTo>
                <a:cubicBezTo>
                  <a:pt x="3078197" y="2279478"/>
                  <a:pt x="3034161" y="2350051"/>
                  <a:pt x="3013769" y="2447031"/>
                </a:cubicBezTo>
                <a:cubicBezTo>
                  <a:pt x="3008175" y="2473894"/>
                  <a:pt x="2986698" y="2495522"/>
                  <a:pt x="2972802" y="2519197"/>
                </a:cubicBezTo>
                <a:cubicBezTo>
                  <a:pt x="2979480" y="2536499"/>
                  <a:pt x="3015935" y="2499164"/>
                  <a:pt x="3003121" y="2544694"/>
                </a:cubicBezTo>
                <a:cubicBezTo>
                  <a:pt x="2993376" y="2578843"/>
                  <a:pt x="2968470" y="2600014"/>
                  <a:pt x="2945008" y="2620276"/>
                </a:cubicBezTo>
                <a:cubicBezTo>
                  <a:pt x="2918299" y="2643268"/>
                  <a:pt x="2888702" y="2661708"/>
                  <a:pt x="2876610" y="2704279"/>
                </a:cubicBezTo>
                <a:cubicBezTo>
                  <a:pt x="2874083" y="2713386"/>
                  <a:pt x="2865963" y="2722947"/>
                  <a:pt x="2858744" y="2726591"/>
                </a:cubicBezTo>
                <a:cubicBezTo>
                  <a:pt x="2482281" y="3475797"/>
                  <a:pt x="1555563" y="3480805"/>
                  <a:pt x="1448724" y="3475568"/>
                </a:cubicBezTo>
                <a:cubicBezTo>
                  <a:pt x="1319326" y="3468966"/>
                  <a:pt x="1196966" y="3422753"/>
                  <a:pt x="1076954" y="3365156"/>
                </a:cubicBezTo>
                <a:cubicBezTo>
                  <a:pt x="1026241" y="3340797"/>
                  <a:pt x="979138" y="3306195"/>
                  <a:pt x="929868" y="3279332"/>
                </a:cubicBezTo>
                <a:cubicBezTo>
                  <a:pt x="861832" y="3242223"/>
                  <a:pt x="809315" y="3171424"/>
                  <a:pt x="741457" y="3141601"/>
                </a:cubicBezTo>
                <a:cubicBezTo>
                  <a:pt x="671616" y="3110867"/>
                  <a:pt x="611879" y="3054638"/>
                  <a:pt x="540052" y="3030734"/>
                </a:cubicBezTo>
                <a:cubicBezTo>
                  <a:pt x="502153" y="3017985"/>
                  <a:pt x="465517" y="2994993"/>
                  <a:pt x="471471" y="2929200"/>
                </a:cubicBezTo>
                <a:cubicBezTo>
                  <a:pt x="473096" y="2910532"/>
                  <a:pt x="463171" y="2895282"/>
                  <a:pt x="447469" y="2900745"/>
                </a:cubicBezTo>
                <a:cubicBezTo>
                  <a:pt x="417513" y="2910989"/>
                  <a:pt x="403977" y="2883898"/>
                  <a:pt x="387373" y="2863636"/>
                </a:cubicBezTo>
                <a:cubicBezTo>
                  <a:pt x="357776" y="2827667"/>
                  <a:pt x="329623" y="2789422"/>
                  <a:pt x="282519" y="2783503"/>
                </a:cubicBezTo>
                <a:cubicBezTo>
                  <a:pt x="291543" y="2755272"/>
                  <a:pt x="306883" y="2759371"/>
                  <a:pt x="320959" y="2765290"/>
                </a:cubicBezTo>
                <a:cubicBezTo>
                  <a:pt x="357956" y="2780772"/>
                  <a:pt x="394592" y="2798300"/>
                  <a:pt x="431588" y="2813781"/>
                </a:cubicBezTo>
                <a:cubicBezTo>
                  <a:pt x="455771" y="2823799"/>
                  <a:pt x="479775" y="2837912"/>
                  <a:pt x="512079" y="2826755"/>
                </a:cubicBezTo>
                <a:cubicBezTo>
                  <a:pt x="484286" y="2769843"/>
                  <a:pt x="437003" y="2759598"/>
                  <a:pt x="398743" y="2742071"/>
                </a:cubicBezTo>
                <a:cubicBezTo>
                  <a:pt x="350919" y="2719988"/>
                  <a:pt x="322765" y="2678326"/>
                  <a:pt x="289016" y="2631885"/>
                </a:cubicBezTo>
                <a:cubicBezTo>
                  <a:pt x="324209" y="2620730"/>
                  <a:pt x="346045" y="2654879"/>
                  <a:pt x="373657" y="2653056"/>
                </a:cubicBezTo>
                <a:cubicBezTo>
                  <a:pt x="375101" y="2647140"/>
                  <a:pt x="377627" y="2638488"/>
                  <a:pt x="377267" y="2638259"/>
                </a:cubicBezTo>
                <a:cubicBezTo>
                  <a:pt x="332149" y="2612763"/>
                  <a:pt x="311034" y="2564956"/>
                  <a:pt x="303995" y="2507131"/>
                </a:cubicBezTo>
                <a:cubicBezTo>
                  <a:pt x="300386" y="2477310"/>
                  <a:pt x="283963" y="2467976"/>
                  <a:pt x="267720" y="2454316"/>
                </a:cubicBezTo>
                <a:cubicBezTo>
                  <a:pt x="211053" y="2405826"/>
                  <a:pt x="151137" y="2361890"/>
                  <a:pt x="104574" y="2295188"/>
                </a:cubicBezTo>
                <a:cubicBezTo>
                  <a:pt x="158355" y="2304066"/>
                  <a:pt x="201487" y="2347547"/>
                  <a:pt x="259420" y="2366215"/>
                </a:cubicBezTo>
                <a:cubicBezTo>
                  <a:pt x="213400" y="2292910"/>
                  <a:pt x="153843" y="2255803"/>
                  <a:pt x="99521" y="2211409"/>
                </a:cubicBezTo>
                <a:cubicBezTo>
                  <a:pt x="74797" y="2191149"/>
                  <a:pt x="51878" y="2165197"/>
                  <a:pt x="21920" y="2154269"/>
                </a:cubicBezTo>
                <a:cubicBezTo>
                  <a:pt x="11271" y="2150400"/>
                  <a:pt x="-6235" y="2142204"/>
                  <a:pt x="2248" y="2120577"/>
                </a:cubicBezTo>
                <a:cubicBezTo>
                  <a:pt x="9466" y="2102593"/>
                  <a:pt x="23723" y="2108055"/>
                  <a:pt x="36718" y="2113292"/>
                </a:cubicBezTo>
                <a:cubicBezTo>
                  <a:pt x="67939" y="2126269"/>
                  <a:pt x="100244" y="2126495"/>
                  <a:pt x="142474" y="2126269"/>
                </a:cubicBezTo>
                <a:cubicBezTo>
                  <a:pt x="107102" y="2066851"/>
                  <a:pt x="42311" y="2084608"/>
                  <a:pt x="11993" y="2022231"/>
                </a:cubicBezTo>
                <a:cubicBezTo>
                  <a:pt x="49892" y="2011302"/>
                  <a:pt x="79128" y="2033841"/>
                  <a:pt x="109809" y="2038166"/>
                </a:cubicBezTo>
                <a:cubicBezTo>
                  <a:pt x="137600" y="2042036"/>
                  <a:pt x="144459" y="2031565"/>
                  <a:pt x="137962" y="1997188"/>
                </a:cubicBezTo>
                <a:cubicBezTo>
                  <a:pt x="127856" y="1943690"/>
                  <a:pt x="143015" y="1916371"/>
                  <a:pt x="183441" y="1930941"/>
                </a:cubicBezTo>
                <a:cubicBezTo>
                  <a:pt x="220978" y="1944601"/>
                  <a:pt x="224948" y="1924568"/>
                  <a:pt x="214842" y="1894062"/>
                </a:cubicBezTo>
                <a:cubicBezTo>
                  <a:pt x="200405" y="1849671"/>
                  <a:pt x="216827" y="1815295"/>
                  <a:pt x="228017" y="1777960"/>
                </a:cubicBezTo>
                <a:cubicBezTo>
                  <a:pt x="245162" y="1721045"/>
                  <a:pt x="237944" y="1693272"/>
                  <a:pt x="200946" y="1650929"/>
                </a:cubicBezTo>
                <a:cubicBezTo>
                  <a:pt x="180193" y="1627251"/>
                  <a:pt x="157815" y="1607219"/>
                  <a:pt x="127675" y="1586731"/>
                </a:cubicBezTo>
                <a:cubicBezTo>
                  <a:pt x="197157" y="1575576"/>
                  <a:pt x="124246" y="1538013"/>
                  <a:pt x="148791" y="1514564"/>
                </a:cubicBezTo>
                <a:cubicBezTo>
                  <a:pt x="197878" y="1505003"/>
                  <a:pt x="237944" y="1579673"/>
                  <a:pt x="304718" y="1558274"/>
                </a:cubicBezTo>
                <a:cubicBezTo>
                  <a:pt x="222243" y="1493618"/>
                  <a:pt x="131104" y="1472448"/>
                  <a:pt x="71369" y="1386396"/>
                </a:cubicBezTo>
                <a:cubicBezTo>
                  <a:pt x="85084" y="1366817"/>
                  <a:pt x="98799" y="1385029"/>
                  <a:pt x="110530" y="1377745"/>
                </a:cubicBezTo>
                <a:cubicBezTo>
                  <a:pt x="110169" y="1373192"/>
                  <a:pt x="111073" y="1366361"/>
                  <a:pt x="108906" y="1364313"/>
                </a:cubicBezTo>
                <a:cubicBezTo>
                  <a:pt x="64330" y="1317416"/>
                  <a:pt x="63607" y="1316279"/>
                  <a:pt x="111433" y="1281675"/>
                </a:cubicBezTo>
                <a:cubicBezTo>
                  <a:pt x="128217" y="1269609"/>
                  <a:pt x="126772" y="1258909"/>
                  <a:pt x="117930" y="1243657"/>
                </a:cubicBezTo>
                <a:cubicBezTo>
                  <a:pt x="111612" y="1232957"/>
                  <a:pt x="104033" y="1223395"/>
                  <a:pt x="107643" y="1199947"/>
                </a:cubicBezTo>
                <a:cubicBezTo>
                  <a:pt x="133810" y="1229998"/>
                  <a:pt x="260321" y="1220208"/>
                  <a:pt x="282700" y="1217021"/>
                </a:cubicBezTo>
                <a:cubicBezTo>
                  <a:pt x="307786" y="1213607"/>
                  <a:pt x="332510" y="1199037"/>
                  <a:pt x="358858" y="1207003"/>
                </a:cubicBezTo>
                <a:cubicBezTo>
                  <a:pt x="379973" y="1213381"/>
                  <a:pt x="477788" y="1275073"/>
                  <a:pt x="491685" y="1204273"/>
                </a:cubicBezTo>
                <a:cubicBezTo>
                  <a:pt x="492408" y="1200857"/>
                  <a:pt x="531930" y="1208826"/>
                  <a:pt x="553226" y="1212696"/>
                </a:cubicBezTo>
                <a:cubicBezTo>
                  <a:pt x="571995" y="1215883"/>
                  <a:pt x="593110" y="1229998"/>
                  <a:pt x="605743" y="1201769"/>
                </a:cubicBezTo>
                <a:cubicBezTo>
                  <a:pt x="613143" y="1185150"/>
                  <a:pt x="582643" y="1153051"/>
                  <a:pt x="555391" y="1150320"/>
                </a:cubicBezTo>
                <a:cubicBezTo>
                  <a:pt x="531749" y="1147814"/>
                  <a:pt x="507025" y="1144172"/>
                  <a:pt x="484466" y="1151001"/>
                </a:cubicBezTo>
                <a:cubicBezTo>
                  <a:pt x="456674" y="1159198"/>
                  <a:pt x="441696" y="1145994"/>
                  <a:pt x="433934" y="1117538"/>
                </a:cubicBezTo>
                <a:cubicBezTo>
                  <a:pt x="425273" y="1086122"/>
                  <a:pt x="408668" y="1071550"/>
                  <a:pt x="385749" y="1056980"/>
                </a:cubicBezTo>
                <a:cubicBezTo>
                  <a:pt x="330163" y="1021696"/>
                  <a:pt x="276744" y="980946"/>
                  <a:pt x="215745" y="960456"/>
                </a:cubicBezTo>
                <a:cubicBezTo>
                  <a:pt x="203653" y="956358"/>
                  <a:pt x="190298" y="950894"/>
                  <a:pt x="184704" y="923805"/>
                </a:cubicBezTo>
                <a:cubicBezTo>
                  <a:pt x="349836" y="964326"/>
                  <a:pt x="500349" y="1069958"/>
                  <a:pt x="670713" y="1063811"/>
                </a:cubicBezTo>
                <a:cubicBezTo>
                  <a:pt x="624151" y="1030346"/>
                  <a:pt x="570192" y="1028524"/>
                  <a:pt x="520561" y="1005076"/>
                </a:cubicBezTo>
                <a:cubicBezTo>
                  <a:pt x="555753" y="987546"/>
                  <a:pt x="588779" y="1005759"/>
                  <a:pt x="622167" y="1015777"/>
                </a:cubicBezTo>
                <a:cubicBezTo>
                  <a:pt x="650140" y="1023970"/>
                  <a:pt x="675405" y="1025337"/>
                  <a:pt x="678473" y="976393"/>
                </a:cubicBezTo>
                <a:cubicBezTo>
                  <a:pt x="677389" y="973205"/>
                  <a:pt x="677570" y="969107"/>
                  <a:pt x="677751" y="965238"/>
                </a:cubicBezTo>
                <a:cubicBezTo>
                  <a:pt x="668365" y="944976"/>
                  <a:pt x="653749" y="934504"/>
                  <a:pt x="636423" y="928584"/>
                </a:cubicBezTo>
                <a:cubicBezTo>
                  <a:pt x="625955" y="924942"/>
                  <a:pt x="612060" y="919478"/>
                  <a:pt x="612239" y="904909"/>
                </a:cubicBezTo>
                <a:cubicBezTo>
                  <a:pt x="612781" y="850955"/>
                  <a:pt x="579394" y="835246"/>
                  <a:pt x="546007" y="819539"/>
                </a:cubicBezTo>
                <a:cubicBezTo>
                  <a:pt x="564596" y="792676"/>
                  <a:pt x="579213" y="812481"/>
                  <a:pt x="593290" y="810433"/>
                </a:cubicBezTo>
                <a:cubicBezTo>
                  <a:pt x="602495" y="809067"/>
                  <a:pt x="610796" y="806563"/>
                  <a:pt x="610796" y="792676"/>
                </a:cubicBezTo>
                <a:cubicBezTo>
                  <a:pt x="610977" y="781065"/>
                  <a:pt x="606645" y="767861"/>
                  <a:pt x="597622" y="767635"/>
                </a:cubicBezTo>
                <a:cubicBezTo>
                  <a:pt x="541135" y="765585"/>
                  <a:pt x="509913" y="690914"/>
                  <a:pt x="451260" y="690687"/>
                </a:cubicBezTo>
                <a:cubicBezTo>
                  <a:pt x="416248" y="690687"/>
                  <a:pt x="469488" y="648571"/>
                  <a:pt x="439891" y="631042"/>
                </a:cubicBezTo>
                <a:cubicBezTo>
                  <a:pt x="433393" y="627171"/>
                  <a:pt x="456855" y="621254"/>
                  <a:pt x="467323" y="622164"/>
                </a:cubicBezTo>
                <a:cubicBezTo>
                  <a:pt x="477609" y="623074"/>
                  <a:pt x="486813" y="634229"/>
                  <a:pt x="499265" y="626261"/>
                </a:cubicBezTo>
                <a:cubicBezTo>
                  <a:pt x="506123" y="597806"/>
                  <a:pt x="488438" y="587332"/>
                  <a:pt x="473818" y="579365"/>
                </a:cubicBezTo>
                <a:cubicBezTo>
                  <a:pt x="440070" y="560925"/>
                  <a:pt x="407224" y="538615"/>
                  <a:pt x="370228" y="532013"/>
                </a:cubicBezTo>
                <a:cubicBezTo>
                  <a:pt x="357055" y="529737"/>
                  <a:pt x="389177" y="499231"/>
                  <a:pt x="395494" y="488532"/>
                </a:cubicBezTo>
                <a:cubicBezTo>
                  <a:pt x="376883" y="474474"/>
                  <a:pt x="357801" y="462263"/>
                  <a:pt x="338331" y="451478"/>
                </a:cubicBezTo>
                <a:lnTo>
                  <a:pt x="331729" y="448316"/>
                </a:lnTo>
                <a:lnTo>
                  <a:pt x="333477" y="428106"/>
                </a:lnTo>
                <a:cubicBezTo>
                  <a:pt x="333477" y="428106"/>
                  <a:pt x="322127" y="376930"/>
                  <a:pt x="314427" y="351906"/>
                </a:cubicBezTo>
                <a:lnTo>
                  <a:pt x="296726" y="307655"/>
                </a:lnTo>
                <a:lnTo>
                  <a:pt x="312139" y="309596"/>
                </a:lnTo>
                <a:cubicBezTo>
                  <a:pt x="327682" y="313807"/>
                  <a:pt x="343879" y="321889"/>
                  <a:pt x="357956" y="329174"/>
                </a:cubicBezTo>
                <a:cubicBezTo>
                  <a:pt x="381237" y="341238"/>
                  <a:pt x="403435" y="344425"/>
                  <a:pt x="434297" y="329174"/>
                </a:cubicBezTo>
                <a:cubicBezTo>
                  <a:pt x="406324" y="319841"/>
                  <a:pt x="384846" y="311645"/>
                  <a:pt x="362829" y="305953"/>
                </a:cubicBezTo>
                <a:cubicBezTo>
                  <a:pt x="345323" y="301400"/>
                  <a:pt x="387012" y="282960"/>
                  <a:pt x="408307" y="285237"/>
                </a:cubicBezTo>
                <a:cubicBezTo>
                  <a:pt x="438085" y="288423"/>
                  <a:pt x="421302" y="276586"/>
                  <a:pt x="416248" y="260195"/>
                </a:cubicBezTo>
                <a:cubicBezTo>
                  <a:pt x="410835" y="242665"/>
                  <a:pt x="426897" y="237203"/>
                  <a:pt x="437003" y="240844"/>
                </a:cubicBezTo>
                <a:cubicBezTo>
                  <a:pt x="475803" y="255187"/>
                  <a:pt x="514425" y="229917"/>
                  <a:pt x="554491" y="250407"/>
                </a:cubicBezTo>
                <a:cubicBezTo>
                  <a:pt x="544384" y="199867"/>
                  <a:pt x="522546" y="177784"/>
                  <a:pt x="476887" y="170726"/>
                </a:cubicBezTo>
                <a:cubicBezTo>
                  <a:pt x="459741" y="167996"/>
                  <a:pt x="441876" y="172093"/>
                  <a:pt x="427076" y="157522"/>
                </a:cubicBezTo>
                <a:cubicBezTo>
                  <a:pt x="418594" y="149101"/>
                  <a:pt x="409030" y="139084"/>
                  <a:pt x="415707" y="123603"/>
                </a:cubicBezTo>
                <a:cubicBezTo>
                  <a:pt x="420400" y="112674"/>
                  <a:pt x="430506" y="112674"/>
                  <a:pt x="438808" y="116318"/>
                </a:cubicBezTo>
                <a:cubicBezTo>
                  <a:pt x="475984" y="132483"/>
                  <a:pt x="514786" y="138400"/>
                  <a:pt x="553586" y="144320"/>
                </a:cubicBezTo>
                <a:cubicBezTo>
                  <a:pt x="559543" y="145230"/>
                  <a:pt x="566220" y="148191"/>
                  <a:pt x="572898" y="133164"/>
                </a:cubicBezTo>
                <a:cubicBezTo>
                  <a:pt x="500349" y="108805"/>
                  <a:pt x="431408" y="74202"/>
                  <a:pt x="356874" y="60770"/>
                </a:cubicBezTo>
                <a:cubicBezTo>
                  <a:pt x="357956" y="54397"/>
                  <a:pt x="359038" y="48022"/>
                  <a:pt x="360122" y="41649"/>
                </a:cubicBezTo>
                <a:cubicBezTo>
                  <a:pt x="418413" y="50753"/>
                  <a:pt x="476707" y="59859"/>
                  <a:pt x="550338" y="71243"/>
                </a:cubicBezTo>
                <a:cubicBezTo>
                  <a:pt x="505041" y="35045"/>
                  <a:pt x="462269" y="47111"/>
                  <a:pt x="428701" y="15013"/>
                </a:cubicBezTo>
                <a:cubicBezTo>
                  <a:pt x="435018" y="2833"/>
                  <a:pt x="442643" y="-241"/>
                  <a:pt x="450539" y="15"/>
                </a:cubicBezTo>
                <a:close/>
              </a:path>
            </a:pathLst>
          </a:custGeom>
          <a:noFill/>
        </p:spPr>
      </p:pic>
      <p:pic>
        <p:nvPicPr>
          <p:cNvPr id="5" name="Google Shape;225;p15">
            <a:extLst>
              <a:ext uri="{FF2B5EF4-FFF2-40B4-BE49-F238E27FC236}">
                <a16:creationId xmlns:a16="http://schemas.microsoft.com/office/drawing/2014/main" id="{2BD71E38-EA07-45BA-815A-882647F22B7E}"/>
              </a:ext>
            </a:extLst>
          </p:cNvPr>
          <p:cNvPicPr preferRelativeResize="0"/>
          <p:nvPr/>
        </p:nvPicPr>
        <p:blipFill rotWithShape="1">
          <a:blip r:embed="rId4"/>
          <a:srcRect t="26581" r="-2" b="-2"/>
          <a:stretch/>
        </p:blipFill>
        <p:spPr>
          <a:xfrm>
            <a:off x="-1" y="0"/>
            <a:ext cx="5577219" cy="2733260"/>
          </a:xfrm>
          <a:custGeom>
            <a:avLst/>
            <a:gdLst/>
            <a:ahLst/>
            <a:cxnLst/>
            <a:rect l="l" t="t" r="r" b="b"/>
            <a:pathLst>
              <a:path w="4980517" h="2440831">
                <a:moveTo>
                  <a:pt x="287929" y="0"/>
                </a:moveTo>
                <a:lnTo>
                  <a:pt x="4817890" y="0"/>
                </a:lnTo>
                <a:lnTo>
                  <a:pt x="4816841" y="3177"/>
                </a:lnTo>
                <a:cubicBezTo>
                  <a:pt x="4816707" y="6109"/>
                  <a:pt x="4816908" y="9403"/>
                  <a:pt x="4816641" y="12038"/>
                </a:cubicBezTo>
                <a:cubicBezTo>
                  <a:pt x="4834033" y="20468"/>
                  <a:pt x="4854369" y="-611"/>
                  <a:pt x="4874703" y="22050"/>
                </a:cubicBezTo>
                <a:cubicBezTo>
                  <a:pt x="4786137" y="121645"/>
                  <a:pt x="4651010" y="146147"/>
                  <a:pt x="4528727" y="220979"/>
                </a:cubicBezTo>
                <a:cubicBezTo>
                  <a:pt x="4627731" y="245745"/>
                  <a:pt x="4687133" y="159323"/>
                  <a:pt x="4759914" y="170389"/>
                </a:cubicBezTo>
                <a:cubicBezTo>
                  <a:pt x="4796305" y="197528"/>
                  <a:pt x="4688204" y="241003"/>
                  <a:pt x="4791221" y="253914"/>
                </a:cubicBezTo>
                <a:cubicBezTo>
                  <a:pt x="4746534" y="277627"/>
                  <a:pt x="4713355" y="300811"/>
                  <a:pt x="4682585" y="328215"/>
                </a:cubicBezTo>
                <a:cubicBezTo>
                  <a:pt x="4627731" y="377223"/>
                  <a:pt x="4617028" y="409367"/>
                  <a:pt x="4642449" y="475239"/>
                </a:cubicBezTo>
                <a:cubicBezTo>
                  <a:pt x="4659039" y="518450"/>
                  <a:pt x="4683387" y="558237"/>
                  <a:pt x="4661983" y="609614"/>
                </a:cubicBezTo>
                <a:cubicBezTo>
                  <a:pt x="4646998" y="644922"/>
                  <a:pt x="4652885" y="668107"/>
                  <a:pt x="4708539" y="652298"/>
                </a:cubicBezTo>
                <a:cubicBezTo>
                  <a:pt x="4768476" y="635435"/>
                  <a:pt x="4790952" y="667053"/>
                  <a:pt x="4775969" y="728971"/>
                </a:cubicBezTo>
                <a:cubicBezTo>
                  <a:pt x="4766336" y="768758"/>
                  <a:pt x="4776506" y="780877"/>
                  <a:pt x="4817710" y="776398"/>
                </a:cubicBezTo>
                <a:cubicBezTo>
                  <a:pt x="4863199" y="771392"/>
                  <a:pt x="4906546" y="745306"/>
                  <a:pt x="4962737" y="757955"/>
                </a:cubicBezTo>
                <a:cubicBezTo>
                  <a:pt x="4917786" y="830149"/>
                  <a:pt x="4821724" y="809597"/>
                  <a:pt x="4769279" y="878367"/>
                </a:cubicBezTo>
                <a:cubicBezTo>
                  <a:pt x="4831892" y="878629"/>
                  <a:pt x="4879788" y="878367"/>
                  <a:pt x="4926079" y="863347"/>
                </a:cubicBezTo>
                <a:cubicBezTo>
                  <a:pt x="4945346" y="857286"/>
                  <a:pt x="4966484" y="850965"/>
                  <a:pt x="4977186" y="871779"/>
                </a:cubicBezTo>
                <a:cubicBezTo>
                  <a:pt x="4989762" y="896809"/>
                  <a:pt x="4963808" y="906295"/>
                  <a:pt x="4948019" y="910774"/>
                </a:cubicBezTo>
                <a:cubicBezTo>
                  <a:pt x="4903602" y="923421"/>
                  <a:pt x="4869621" y="953458"/>
                  <a:pt x="4832963" y="976907"/>
                </a:cubicBezTo>
                <a:cubicBezTo>
                  <a:pt x="4752423" y="1028288"/>
                  <a:pt x="4664121" y="1071235"/>
                  <a:pt x="4595889" y="1156077"/>
                </a:cubicBezTo>
                <a:cubicBezTo>
                  <a:pt x="4681783" y="1134471"/>
                  <a:pt x="4745733" y="1084147"/>
                  <a:pt x="4825471" y="1073871"/>
                </a:cubicBezTo>
                <a:cubicBezTo>
                  <a:pt x="4756436" y="1151071"/>
                  <a:pt x="4667600" y="1201922"/>
                  <a:pt x="4583583" y="1258044"/>
                </a:cubicBezTo>
                <a:cubicBezTo>
                  <a:pt x="4559500" y="1273853"/>
                  <a:pt x="4535151" y="1284656"/>
                  <a:pt x="4529799" y="1319171"/>
                </a:cubicBezTo>
                <a:cubicBezTo>
                  <a:pt x="4519362" y="1386097"/>
                  <a:pt x="4488056" y="1441427"/>
                  <a:pt x="4421163" y="1470936"/>
                </a:cubicBezTo>
                <a:cubicBezTo>
                  <a:pt x="4420628" y="1471202"/>
                  <a:pt x="4424373" y="1481215"/>
                  <a:pt x="4426515" y="1488062"/>
                </a:cubicBezTo>
                <a:cubicBezTo>
                  <a:pt x="4467453" y="1490172"/>
                  <a:pt x="4499829" y="1450649"/>
                  <a:pt x="4552008" y="1463559"/>
                </a:cubicBezTo>
                <a:cubicBezTo>
                  <a:pt x="4501970" y="1517309"/>
                  <a:pt x="4460227" y="1565528"/>
                  <a:pt x="4389321" y="1591086"/>
                </a:cubicBezTo>
                <a:cubicBezTo>
                  <a:pt x="4332594" y="1611373"/>
                  <a:pt x="4262490" y="1623230"/>
                  <a:pt x="4221282" y="1689099"/>
                </a:cubicBezTo>
                <a:cubicBezTo>
                  <a:pt x="4269178" y="1702012"/>
                  <a:pt x="4304768" y="1685677"/>
                  <a:pt x="4340623" y="1674082"/>
                </a:cubicBezTo>
                <a:cubicBezTo>
                  <a:pt x="4395475" y="1656165"/>
                  <a:pt x="4449794" y="1635878"/>
                  <a:pt x="4504647" y="1617960"/>
                </a:cubicBezTo>
                <a:cubicBezTo>
                  <a:pt x="4525518" y="1611110"/>
                  <a:pt x="4548262" y="1606365"/>
                  <a:pt x="4561640" y="1639039"/>
                </a:cubicBezTo>
                <a:cubicBezTo>
                  <a:pt x="4491801" y="1645890"/>
                  <a:pt x="4450060" y="1690154"/>
                  <a:pt x="4406179" y="1731784"/>
                </a:cubicBezTo>
                <a:cubicBezTo>
                  <a:pt x="4381561" y="1755234"/>
                  <a:pt x="4361492" y="1786589"/>
                  <a:pt x="4317076" y="1774733"/>
                </a:cubicBezTo>
                <a:cubicBezTo>
                  <a:pt x="4293796" y="1768410"/>
                  <a:pt x="4279080" y="1786061"/>
                  <a:pt x="4281490" y="1807667"/>
                </a:cubicBezTo>
                <a:cubicBezTo>
                  <a:pt x="4290317" y="1883815"/>
                  <a:pt x="4236000" y="1910425"/>
                  <a:pt x="4179809" y="1925180"/>
                </a:cubicBezTo>
                <a:cubicBezTo>
                  <a:pt x="4073313" y="1952846"/>
                  <a:pt x="3984744" y="2017925"/>
                  <a:pt x="3881194" y="2053496"/>
                </a:cubicBezTo>
                <a:cubicBezTo>
                  <a:pt x="3780584" y="2088012"/>
                  <a:pt x="3702720" y="2169955"/>
                  <a:pt x="3601845" y="2212904"/>
                </a:cubicBezTo>
                <a:cubicBezTo>
                  <a:pt x="3528795" y="2243995"/>
                  <a:pt x="3458958" y="2284043"/>
                  <a:pt x="3383767" y="2312235"/>
                </a:cubicBezTo>
                <a:cubicBezTo>
                  <a:pt x="3205831" y="2378897"/>
                  <a:pt x="3024414" y="2432384"/>
                  <a:pt x="2832561" y="2440024"/>
                </a:cubicBezTo>
                <a:cubicBezTo>
                  <a:pt x="2674156" y="2446085"/>
                  <a:pt x="1300154" y="2440289"/>
                  <a:pt x="741989" y="1573170"/>
                </a:cubicBezTo>
                <a:cubicBezTo>
                  <a:pt x="731286" y="1568953"/>
                  <a:pt x="719246" y="1557887"/>
                  <a:pt x="715500" y="1547347"/>
                </a:cubicBezTo>
                <a:cubicBezTo>
                  <a:pt x="697572" y="1498075"/>
                  <a:pt x="653689" y="1476733"/>
                  <a:pt x="614088" y="1450123"/>
                </a:cubicBezTo>
                <a:cubicBezTo>
                  <a:pt x="579303" y="1426672"/>
                  <a:pt x="542376" y="1402169"/>
                  <a:pt x="527927" y="1362645"/>
                </a:cubicBezTo>
                <a:cubicBezTo>
                  <a:pt x="508929" y="1309949"/>
                  <a:pt x="562979" y="1353160"/>
                  <a:pt x="572881" y="1333136"/>
                </a:cubicBezTo>
                <a:cubicBezTo>
                  <a:pt x="552277" y="1305735"/>
                  <a:pt x="520434" y="1280703"/>
                  <a:pt x="512140" y="1249612"/>
                </a:cubicBezTo>
                <a:cubicBezTo>
                  <a:pt x="481905" y="1137368"/>
                  <a:pt x="416616" y="1055689"/>
                  <a:pt x="318951" y="992190"/>
                </a:cubicBezTo>
                <a:cubicBezTo>
                  <a:pt x="290855" y="974010"/>
                  <a:pt x="272393" y="940811"/>
                  <a:pt x="234131" y="935543"/>
                </a:cubicBezTo>
                <a:cubicBezTo>
                  <a:pt x="149040" y="923949"/>
                  <a:pt x="175798" y="833311"/>
                  <a:pt x="130844" y="792998"/>
                </a:cubicBezTo>
                <a:cubicBezTo>
                  <a:pt x="122282" y="785355"/>
                  <a:pt x="114523" y="770339"/>
                  <a:pt x="116127" y="760064"/>
                </a:cubicBezTo>
                <a:cubicBezTo>
                  <a:pt x="118534" y="745306"/>
                  <a:pt x="128704" y="731343"/>
                  <a:pt x="137266" y="718168"/>
                </a:cubicBezTo>
                <a:cubicBezTo>
                  <a:pt x="146097" y="704995"/>
                  <a:pt x="159474" y="693400"/>
                  <a:pt x="153053" y="676011"/>
                </a:cubicBezTo>
                <a:cubicBezTo>
                  <a:pt x="150380" y="668898"/>
                  <a:pt x="152250" y="644130"/>
                  <a:pt x="132450" y="663627"/>
                </a:cubicBezTo>
                <a:cubicBezTo>
                  <a:pt x="78133" y="717115"/>
                  <a:pt x="46557" y="666528"/>
                  <a:pt x="0" y="642286"/>
                </a:cubicBezTo>
                <a:cubicBezTo>
                  <a:pt x="37460" y="617254"/>
                  <a:pt x="71175" y="599602"/>
                  <a:pt x="76795" y="562188"/>
                </a:cubicBezTo>
                <a:cubicBezTo>
                  <a:pt x="88300" y="484987"/>
                  <a:pt x="137532" y="449681"/>
                  <a:pt x="212187" y="442830"/>
                </a:cubicBezTo>
                <a:cubicBezTo>
                  <a:pt x="184627" y="368265"/>
                  <a:pt x="184627" y="368265"/>
                  <a:pt x="273730" y="357988"/>
                </a:cubicBezTo>
                <a:cubicBezTo>
                  <a:pt x="239480" y="310562"/>
                  <a:pt x="239480" y="298442"/>
                  <a:pt x="280956" y="282106"/>
                </a:cubicBezTo>
                <a:cubicBezTo>
                  <a:pt x="320824" y="266560"/>
                  <a:pt x="364973" y="261290"/>
                  <a:pt x="401900" y="237315"/>
                </a:cubicBezTo>
                <a:cubicBezTo>
                  <a:pt x="367917" y="176713"/>
                  <a:pt x="358285" y="106364"/>
                  <a:pt x="288180" y="76852"/>
                </a:cubicBezTo>
                <a:cubicBezTo>
                  <a:pt x="277209" y="72374"/>
                  <a:pt x="269717" y="54193"/>
                  <a:pt x="276673" y="43654"/>
                </a:cubicBezTo>
                <a:cubicBezTo>
                  <a:pt x="283028" y="34103"/>
                  <a:pt x="285520" y="22412"/>
                  <a:pt x="286921" y="10118"/>
                </a:cubicBezTo>
                <a:close/>
              </a:path>
            </a:pathLst>
          </a:custGeom>
          <a:noFill/>
        </p:spPr>
      </p:pic>
      <p:pic>
        <p:nvPicPr>
          <p:cNvPr id="3" name="Google Shape;223;p15">
            <a:extLst>
              <a:ext uri="{FF2B5EF4-FFF2-40B4-BE49-F238E27FC236}">
                <a16:creationId xmlns:a16="http://schemas.microsoft.com/office/drawing/2014/main" id="{0EAA7EAB-F587-4F9E-8304-42F246BD0AEB}"/>
              </a:ext>
            </a:extLst>
          </p:cNvPr>
          <p:cNvPicPr preferRelativeResize="0"/>
          <p:nvPr/>
        </p:nvPicPr>
        <p:blipFill rotWithShape="1">
          <a:blip r:embed="rId5"/>
          <a:srcRect l="3961" r="29491" b="1"/>
          <a:stretch/>
        </p:blipFill>
        <p:spPr>
          <a:xfrm>
            <a:off x="9092155" y="11"/>
            <a:ext cx="3099847" cy="3120876"/>
          </a:xfrm>
          <a:custGeom>
            <a:avLst/>
            <a:gdLst/>
            <a:ahLst/>
            <a:cxnLst/>
            <a:rect l="l" t="t" r="r" b="b"/>
            <a:pathLst>
              <a:path w="3635653" h="3660327">
                <a:moveTo>
                  <a:pt x="402121" y="0"/>
                </a:moveTo>
                <a:lnTo>
                  <a:pt x="3635653" y="0"/>
                </a:lnTo>
                <a:lnTo>
                  <a:pt x="3635653" y="3605403"/>
                </a:lnTo>
                <a:lnTo>
                  <a:pt x="3616543" y="3610878"/>
                </a:lnTo>
                <a:cubicBezTo>
                  <a:pt x="3510165" y="3637200"/>
                  <a:pt x="3401766" y="3654952"/>
                  <a:pt x="3290337" y="3659389"/>
                </a:cubicBezTo>
                <a:cubicBezTo>
                  <a:pt x="3106332" y="3666430"/>
                  <a:pt x="1510274" y="3659697"/>
                  <a:pt x="861903" y="2652440"/>
                </a:cubicBezTo>
                <a:cubicBezTo>
                  <a:pt x="849470" y="2647542"/>
                  <a:pt x="835485" y="2634687"/>
                  <a:pt x="831133" y="2622444"/>
                </a:cubicBezTo>
                <a:cubicBezTo>
                  <a:pt x="810307" y="2565210"/>
                  <a:pt x="759333" y="2540419"/>
                  <a:pt x="713332" y="2509507"/>
                </a:cubicBezTo>
                <a:cubicBezTo>
                  <a:pt x="672925" y="2482267"/>
                  <a:pt x="630030" y="2453803"/>
                  <a:pt x="613246" y="2407892"/>
                </a:cubicBezTo>
                <a:cubicBezTo>
                  <a:pt x="591178" y="2346680"/>
                  <a:pt x="653963" y="2396875"/>
                  <a:pt x="665465" y="2373614"/>
                </a:cubicBezTo>
                <a:cubicBezTo>
                  <a:pt x="641532" y="2341785"/>
                  <a:pt x="604543" y="2312707"/>
                  <a:pt x="594908" y="2276592"/>
                </a:cubicBezTo>
                <a:cubicBezTo>
                  <a:pt x="559787" y="2146208"/>
                  <a:pt x="483946" y="2051328"/>
                  <a:pt x="370497" y="1977567"/>
                </a:cubicBezTo>
                <a:cubicBezTo>
                  <a:pt x="337860" y="1956449"/>
                  <a:pt x="316415" y="1917884"/>
                  <a:pt x="271969" y="1911765"/>
                </a:cubicBezTo>
                <a:cubicBezTo>
                  <a:pt x="173127" y="1898297"/>
                  <a:pt x="204209" y="1793011"/>
                  <a:pt x="151990" y="1746183"/>
                </a:cubicBezTo>
                <a:cubicBezTo>
                  <a:pt x="142044" y="1737306"/>
                  <a:pt x="133031" y="1719862"/>
                  <a:pt x="134895" y="1707927"/>
                </a:cubicBezTo>
                <a:cubicBezTo>
                  <a:pt x="137691" y="1690784"/>
                  <a:pt x="149504" y="1674564"/>
                  <a:pt x="159450" y="1659260"/>
                </a:cubicBezTo>
                <a:cubicBezTo>
                  <a:pt x="169707" y="1643958"/>
                  <a:pt x="185247" y="1630489"/>
                  <a:pt x="177788" y="1610290"/>
                </a:cubicBezTo>
                <a:cubicBezTo>
                  <a:pt x="174683" y="1602027"/>
                  <a:pt x="176855" y="1573257"/>
                  <a:pt x="153855" y="1595904"/>
                </a:cubicBezTo>
                <a:cubicBezTo>
                  <a:pt x="90759" y="1658037"/>
                  <a:pt x="54081" y="1599274"/>
                  <a:pt x="0" y="1571114"/>
                </a:cubicBezTo>
                <a:cubicBezTo>
                  <a:pt x="43514" y="1542037"/>
                  <a:pt x="82677" y="1521532"/>
                  <a:pt x="89205" y="1478072"/>
                </a:cubicBezTo>
                <a:cubicBezTo>
                  <a:pt x="102570" y="1388394"/>
                  <a:pt x="159758" y="1347382"/>
                  <a:pt x="246479" y="1339424"/>
                </a:cubicBezTo>
                <a:cubicBezTo>
                  <a:pt x="214465" y="1252808"/>
                  <a:pt x="214465" y="1252808"/>
                  <a:pt x="317968" y="1240870"/>
                </a:cubicBezTo>
                <a:cubicBezTo>
                  <a:pt x="278183" y="1185780"/>
                  <a:pt x="278183" y="1171701"/>
                  <a:pt x="326361" y="1152725"/>
                </a:cubicBezTo>
                <a:cubicBezTo>
                  <a:pt x="372673" y="1134666"/>
                  <a:pt x="423957" y="1128545"/>
                  <a:pt x="466852" y="1100695"/>
                </a:cubicBezTo>
                <a:cubicBezTo>
                  <a:pt x="427377" y="1030299"/>
                  <a:pt x="416187" y="948581"/>
                  <a:pt x="334753" y="914300"/>
                </a:cubicBezTo>
                <a:cubicBezTo>
                  <a:pt x="322010" y="909097"/>
                  <a:pt x="313307" y="887979"/>
                  <a:pt x="321386" y="875737"/>
                </a:cubicBezTo>
                <a:cubicBezTo>
                  <a:pt x="350915" y="831359"/>
                  <a:pt x="308644" y="747189"/>
                  <a:pt x="400645" y="737702"/>
                </a:cubicBezTo>
                <a:cubicBezTo>
                  <a:pt x="412147" y="736784"/>
                  <a:pt x="422716" y="727601"/>
                  <a:pt x="413701" y="715664"/>
                </a:cubicBezTo>
                <a:cubicBezTo>
                  <a:pt x="382618" y="674041"/>
                  <a:pt x="420228" y="676794"/>
                  <a:pt x="442916" y="671592"/>
                </a:cubicBezTo>
                <a:cubicBezTo>
                  <a:pt x="470270" y="665166"/>
                  <a:pt x="501352" y="683528"/>
                  <a:pt x="526840" y="660880"/>
                </a:cubicBezTo>
                <a:cubicBezTo>
                  <a:pt x="520932" y="637006"/>
                  <a:pt x="498866" y="637312"/>
                  <a:pt x="483325" y="629661"/>
                </a:cubicBezTo>
                <a:cubicBezTo>
                  <a:pt x="437945" y="607624"/>
                  <a:pt x="400956" y="581304"/>
                  <a:pt x="398780" y="524068"/>
                </a:cubicBezTo>
                <a:cubicBezTo>
                  <a:pt x="397228" y="477853"/>
                  <a:pt x="392254" y="437148"/>
                  <a:pt x="455041" y="423067"/>
                </a:cubicBezTo>
                <a:cubicBezTo>
                  <a:pt x="481149" y="417251"/>
                  <a:pt x="473687" y="383892"/>
                  <a:pt x="458768" y="367363"/>
                </a:cubicBezTo>
                <a:cubicBezTo>
                  <a:pt x="432038" y="337982"/>
                  <a:pt x="409972" y="298806"/>
                  <a:pt x="363968" y="296052"/>
                </a:cubicBezTo>
                <a:cubicBezTo>
                  <a:pt x="335995" y="294216"/>
                  <a:pt x="314548" y="281971"/>
                  <a:pt x="292481" y="267894"/>
                </a:cubicBezTo>
                <a:cubicBezTo>
                  <a:pt x="276630" y="257791"/>
                  <a:pt x="257670" y="249223"/>
                  <a:pt x="259533" y="227493"/>
                </a:cubicBezTo>
                <a:cubicBezTo>
                  <a:pt x="261399" y="206680"/>
                  <a:pt x="279736" y="198111"/>
                  <a:pt x="298387" y="193826"/>
                </a:cubicBezTo>
                <a:cubicBezTo>
                  <a:pt x="360552" y="180054"/>
                  <a:pt x="418983" y="159853"/>
                  <a:pt x="470893" y="113638"/>
                </a:cubicBezTo>
                <a:cubicBezTo>
                  <a:pt x="436390" y="89152"/>
                  <a:pt x="403444" y="71400"/>
                  <a:pt x="377957" y="46608"/>
                </a:cubicBezTo>
                <a:cubicBezTo>
                  <a:pt x="370264" y="39110"/>
                  <a:pt x="371678" y="29598"/>
                  <a:pt x="380092" y="18562"/>
                </a:cubicBezTo>
                <a:close/>
              </a:path>
            </a:pathLst>
          </a:custGeom>
          <a:noFill/>
        </p:spPr>
      </p:pic>
      <p:sp>
        <p:nvSpPr>
          <p:cNvPr id="6" name="Google Shape;226;p15">
            <a:extLst>
              <a:ext uri="{FF2B5EF4-FFF2-40B4-BE49-F238E27FC236}">
                <a16:creationId xmlns:a16="http://schemas.microsoft.com/office/drawing/2014/main" id="{27AAF51D-E74A-426D-8039-220AA0D0EB87}"/>
              </a:ext>
            </a:extLst>
          </p:cNvPr>
          <p:cNvSpPr txBox="1">
            <a:spLocks/>
          </p:cNvSpPr>
          <p:nvPr/>
        </p:nvSpPr>
        <p:spPr>
          <a:xfrm>
            <a:off x="3762252" y="2844220"/>
            <a:ext cx="8015619" cy="3902819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715963" algn="just">
              <a:lnSpc>
                <a:spcPct val="150000"/>
              </a:lnSpc>
              <a:buNone/>
            </a:pPr>
            <a:r>
              <a:rPr lang="en-US" sz="2000" dirty="0" err="1">
                <a:latin typeface="Book Antiqua" panose="02040602050305030304" pitchFamily="18" charset="0"/>
              </a:rPr>
              <a:t>Valójában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egész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szinódusi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folyamatnak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célja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elősegítse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megkülönböztetés</a:t>
            </a:r>
            <a:r>
              <a:rPr lang="en-US" sz="2000" dirty="0">
                <a:latin typeface="Book Antiqua" panose="02040602050305030304" pitchFamily="18" charset="0"/>
              </a:rPr>
              <a:t>, a </a:t>
            </a:r>
            <a:r>
              <a:rPr lang="en-US" sz="2000" dirty="0" err="1">
                <a:latin typeface="Book Antiqua" panose="02040602050305030304" pitchFamily="18" charset="0"/>
              </a:rPr>
              <a:t>részvétel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társfelelősség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megélt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tapasztalatát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amely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során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ajándékok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sokfélesége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egyesül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Egyház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küldetése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érdekében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világban</a:t>
            </a:r>
            <a:r>
              <a:rPr lang="hu-HU" sz="2000" dirty="0">
                <a:latin typeface="Book Antiqua" panose="02040602050305030304" pitchFamily="18" charset="0"/>
              </a:rPr>
              <a:t>, </a:t>
            </a:r>
            <a:r>
              <a:rPr lang="en-US" sz="2000" dirty="0">
                <a:latin typeface="Book Antiqua" panose="02040602050305030304" pitchFamily="18" charset="0"/>
              </a:rPr>
              <a:t>…</a:t>
            </a:r>
            <a:r>
              <a:rPr lang="ro-RO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álmodjunk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arról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egyházról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amelyre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meghívást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kaptunk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emberek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reményeit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felvirágoztassa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bizalmat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ébresszen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sebeket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kössön</a:t>
            </a:r>
            <a:r>
              <a:rPr lang="en-US" sz="2000" dirty="0">
                <a:latin typeface="Book Antiqua" panose="02040602050305030304" pitchFamily="18" charset="0"/>
              </a:rPr>
              <a:t> be,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új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mélyebb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kapcsolatokat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szőjön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tanuljon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hidakat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építsen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megvilágosítsa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elméket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felmelegítse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szíveket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újra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erőt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adjon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közös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küldetésünkhöz</a:t>
            </a:r>
            <a:r>
              <a:rPr lang="en-US" sz="2000" dirty="0">
                <a:latin typeface="Book Antiqua" panose="02040602050305030304" pitchFamily="18" charset="0"/>
              </a:rPr>
              <a:t> (PD, 32) </a:t>
            </a:r>
          </a:p>
        </p:txBody>
      </p:sp>
    </p:spTree>
    <p:extLst>
      <p:ext uri="{BB962C8B-B14F-4D97-AF65-F5344CB8AC3E}">
        <p14:creationId xmlns:p14="http://schemas.microsoft.com/office/powerpoint/2010/main" val="3171457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C08BA69F-628B-43A0-B3BB-5DB5FA902BAD}"/>
              </a:ext>
            </a:extLst>
          </p:cNvPr>
          <p:cNvSpPr txBox="1"/>
          <p:nvPr/>
        </p:nvSpPr>
        <p:spPr>
          <a:xfrm>
            <a:off x="366091" y="1487700"/>
            <a:ext cx="1145981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4988" algn="just"/>
            <a:r>
              <a:rPr lang="hu-HU" sz="3600" dirty="0">
                <a:latin typeface="Book Antiqua" panose="02040602050305030304" pitchFamily="18" charset="0"/>
              </a:rPr>
              <a:t>Így ennek a szinódusi folyamatnak a célja nem csupán egy sor gyakorlat elvégzése, amely elkezdődik és aztán abbamarad, hanem inkább egy olyan utazás, amely hitelesen növekszik a közösség és a küldetés felé, amelynek megélésére Isten hívja az egyházat a harmadik évezredben.</a:t>
            </a:r>
          </a:p>
        </p:txBody>
      </p:sp>
    </p:spTree>
    <p:extLst>
      <p:ext uri="{BB962C8B-B14F-4D97-AF65-F5344CB8AC3E}">
        <p14:creationId xmlns:p14="http://schemas.microsoft.com/office/powerpoint/2010/main" val="1358483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1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15B646-1C59-47E7-B256-1655FFF63E28}"/>
              </a:ext>
            </a:extLst>
          </p:cNvPr>
          <p:cNvSpPr txBox="1">
            <a:spLocks/>
          </p:cNvSpPr>
          <p:nvPr/>
        </p:nvSpPr>
        <p:spPr>
          <a:xfrm>
            <a:off x="572493" y="238539"/>
            <a:ext cx="11018520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dirty="0">
                <a:latin typeface="Book Antiqua" panose="02040602050305030304" pitchFamily="18" charset="0"/>
              </a:rPr>
              <a:t>A HÁLA SZAVA</a:t>
            </a:r>
          </a:p>
        </p:txBody>
      </p:sp>
      <p:sp>
        <p:nvSpPr>
          <p:cNvPr id="3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FF437-FC9C-42DA-91A3-5E10C0792D4E}"/>
              </a:ext>
            </a:extLst>
          </p:cNvPr>
          <p:cNvSpPr txBox="1">
            <a:spLocks/>
          </p:cNvSpPr>
          <p:nvPr/>
        </p:nvSpPr>
        <p:spPr>
          <a:xfrm>
            <a:off x="3697357" y="1911493"/>
            <a:ext cx="8001000" cy="46348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4988" algn="just">
              <a:lnSpc>
                <a:spcPct val="170000"/>
              </a:lnSpc>
              <a:buNone/>
            </a:pPr>
            <a:r>
              <a:rPr lang="en-US" dirty="0" err="1">
                <a:latin typeface="Book Antiqua" panose="02040602050305030304" pitchFamily="18" charset="0"/>
              </a:rPr>
              <a:t>Őszinte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köszönet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mindazoknak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akik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szervezik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koordinálják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részt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vesznek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ebben</a:t>
            </a:r>
            <a:r>
              <a:rPr lang="en-US" dirty="0">
                <a:latin typeface="Book Antiqua" panose="02040602050305030304" pitchFamily="18" charset="0"/>
              </a:rPr>
              <a:t> a </a:t>
            </a:r>
            <a:r>
              <a:rPr lang="en-US" dirty="0" err="1">
                <a:latin typeface="Book Antiqua" panose="02040602050305030304" pitchFamily="18" charset="0"/>
              </a:rPr>
              <a:t>szinódusi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folyamatban</a:t>
            </a:r>
            <a:r>
              <a:rPr lang="en-US" dirty="0">
                <a:latin typeface="Book Antiqua" panose="02040602050305030304" pitchFamily="18" charset="0"/>
              </a:rPr>
              <a:t>. A </a:t>
            </a:r>
            <a:r>
              <a:rPr lang="en-US" dirty="0" err="1">
                <a:latin typeface="Book Antiqua" panose="02040602050305030304" pitchFamily="18" charset="0"/>
              </a:rPr>
              <a:t>Szentlélek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vezetésével</a:t>
            </a:r>
            <a:r>
              <a:rPr lang="en-US" dirty="0">
                <a:latin typeface="Book Antiqua" panose="02040602050305030304" pitchFamily="18" charset="0"/>
              </a:rPr>
              <a:t> mi </a:t>
            </a:r>
            <a:r>
              <a:rPr lang="en-US" dirty="0" err="1">
                <a:latin typeface="Book Antiqua" panose="02040602050305030304" pitchFamily="18" charset="0"/>
              </a:rPr>
              <a:t>alkotjuk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azokat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élő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köveket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amelyeken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át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Isten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felépíti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azt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hu-HU" dirty="0">
                <a:latin typeface="Book Antiqua" panose="02040602050305030304" pitchFamily="18" charset="0"/>
              </a:rPr>
              <a:t>E</a:t>
            </a:r>
            <a:r>
              <a:rPr lang="en-US" dirty="0" err="1">
                <a:latin typeface="Book Antiqua" panose="02040602050305030304" pitchFamily="18" charset="0"/>
              </a:rPr>
              <a:t>gyházat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amelyet</a:t>
            </a:r>
            <a:r>
              <a:rPr lang="en-US" dirty="0">
                <a:latin typeface="Book Antiqua" panose="02040602050305030304" pitchFamily="18" charset="0"/>
              </a:rPr>
              <a:t> a </a:t>
            </a:r>
            <a:r>
              <a:rPr lang="en-US" dirty="0" err="1">
                <a:latin typeface="Book Antiqua" panose="02040602050305030304" pitchFamily="18" charset="0"/>
              </a:rPr>
              <a:t>harmadik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évezredre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kíván</a:t>
            </a:r>
            <a:r>
              <a:rPr lang="en-US" dirty="0">
                <a:latin typeface="Book Antiqua" panose="02040602050305030304" pitchFamily="18" charset="0"/>
              </a:rPr>
              <a:t> (1Pt 2,5). A </a:t>
            </a:r>
            <a:r>
              <a:rPr lang="en-US" dirty="0" err="1">
                <a:latin typeface="Book Antiqua" panose="02040602050305030304" pitchFamily="18" charset="0"/>
              </a:rPr>
              <a:t>Boldogságos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Szűz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Mária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az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Apostolok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Királynője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Egyház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Édesanyja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járjon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közben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értünk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miközben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együtt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haladunk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azon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úton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amelyet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Isten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számunkra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kijelölt</a:t>
            </a:r>
            <a:r>
              <a:rPr lang="en-US" dirty="0">
                <a:latin typeface="Book Antiqua" panose="02040602050305030304" pitchFamily="18" charset="0"/>
              </a:rPr>
              <a:t>. </a:t>
            </a:r>
            <a:r>
              <a:rPr lang="en-US" dirty="0" err="1">
                <a:latin typeface="Book Antiqua" panose="02040602050305030304" pitchFamily="18" charset="0"/>
              </a:rPr>
              <a:t>Miként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pünkösdkor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emeleti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teremben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az</a:t>
            </a:r>
            <a:r>
              <a:rPr lang="en-US" dirty="0">
                <a:latin typeface="Book Antiqua" panose="02040602050305030304" pitchFamily="18" charset="0"/>
              </a:rPr>
              <a:t> Ő </a:t>
            </a:r>
            <a:r>
              <a:rPr lang="en-US" dirty="0" err="1">
                <a:latin typeface="Book Antiqua" panose="02040602050305030304" pitchFamily="18" charset="0"/>
              </a:rPr>
              <a:t>anyai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gondviselése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közbenjárása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kísérjen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bennünket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miközben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építjük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egymással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való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közösséget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teljesítjük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küldetésünket</a:t>
            </a:r>
            <a:r>
              <a:rPr lang="en-US" dirty="0">
                <a:latin typeface="Book Antiqua" panose="02040602050305030304" pitchFamily="18" charset="0"/>
              </a:rPr>
              <a:t> a </a:t>
            </a:r>
            <a:r>
              <a:rPr lang="en-US" dirty="0" err="1">
                <a:latin typeface="Book Antiqua" panose="02040602050305030304" pitchFamily="18" charset="0"/>
              </a:rPr>
              <a:t>világban</a:t>
            </a:r>
            <a:r>
              <a:rPr lang="en-US" dirty="0">
                <a:latin typeface="Book Antiqua" panose="02040602050305030304" pitchFamily="18" charset="0"/>
              </a:rPr>
              <a:t>. </a:t>
            </a:r>
            <a:r>
              <a:rPr lang="en-US" dirty="0" err="1">
                <a:latin typeface="Book Antiqua" panose="02040602050305030304" pitchFamily="18" charset="0"/>
              </a:rPr>
              <a:t>Vele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együtt</a:t>
            </a:r>
            <a:r>
              <a:rPr lang="hu-HU" dirty="0">
                <a:latin typeface="Book Antiqua" panose="02040602050305030304" pitchFamily="18" charset="0"/>
              </a:rPr>
              <a:t>,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Isten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népeként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hu-HU" dirty="0">
                <a:latin typeface="Book Antiqua" panose="02040602050305030304" pitchFamily="18" charset="0"/>
              </a:rPr>
              <a:t>közösen </a:t>
            </a:r>
            <a:r>
              <a:rPr lang="en-US" dirty="0" err="1">
                <a:latin typeface="Book Antiqua" panose="02040602050305030304" pitchFamily="18" charset="0"/>
              </a:rPr>
              <a:t>mondjuk</a:t>
            </a:r>
            <a:r>
              <a:rPr lang="en-US" dirty="0">
                <a:latin typeface="Book Antiqua" panose="02040602050305030304" pitchFamily="18" charset="0"/>
              </a:rPr>
              <a:t>: „</a:t>
            </a:r>
            <a:r>
              <a:rPr lang="en-US" dirty="0" err="1">
                <a:latin typeface="Book Antiqua" panose="02040602050305030304" pitchFamily="18" charset="0"/>
              </a:rPr>
              <a:t>Legyen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nekem</a:t>
            </a:r>
            <a:r>
              <a:rPr lang="en-US" dirty="0">
                <a:latin typeface="Book Antiqua" panose="02040602050305030304" pitchFamily="18" charset="0"/>
              </a:rPr>
              <a:t> a </a:t>
            </a:r>
            <a:r>
              <a:rPr lang="en-US" dirty="0" err="1">
                <a:latin typeface="Book Antiqua" panose="02040602050305030304" pitchFamily="18" charset="0"/>
              </a:rPr>
              <a:t>te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igéd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szerint</a:t>
            </a:r>
            <a:r>
              <a:rPr lang="en-US" dirty="0">
                <a:latin typeface="Book Antiqua" panose="02040602050305030304" pitchFamily="18" charset="0"/>
              </a:rPr>
              <a:t>” (Lk 1,38).</a:t>
            </a:r>
          </a:p>
        </p:txBody>
      </p:sp>
      <p:pic>
        <p:nvPicPr>
          <p:cNvPr id="22" name="Kép 21" descr="A képen szöveg látható&#10;&#10;Automatikusan generált leírás">
            <a:extLst>
              <a:ext uri="{FF2B5EF4-FFF2-40B4-BE49-F238E27FC236}">
                <a16:creationId xmlns:a16="http://schemas.microsoft.com/office/drawing/2014/main" id="{1E2EEA06-E716-4E40-BA2C-5885E09706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870" y="2175104"/>
            <a:ext cx="4228149" cy="281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78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DC63C6-8A09-4A57-A719-8ED4BFBDDA86}"/>
              </a:ext>
            </a:extLst>
          </p:cNvPr>
          <p:cNvSpPr txBox="1">
            <a:spLocks/>
          </p:cNvSpPr>
          <p:nvPr/>
        </p:nvSpPr>
        <p:spPr>
          <a:xfrm>
            <a:off x="5209208" y="889751"/>
            <a:ext cx="6251110" cy="11394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800" dirty="0">
                <a:latin typeface="Book Antiqua" panose="02040602050305030304" pitchFamily="18" charset="0"/>
              </a:rPr>
              <a:t>Ferenc p</a:t>
            </a:r>
            <a:r>
              <a:rPr lang="hu-HU" sz="2800" dirty="0">
                <a:latin typeface="Book Antiqua" panose="02040602050305030304" pitchFamily="18" charset="0"/>
              </a:rPr>
              <a:t>á</a:t>
            </a:r>
            <a:r>
              <a:rPr lang="en-US" sz="2800" dirty="0">
                <a:latin typeface="Book Antiqua" panose="02040602050305030304" pitchFamily="18" charset="0"/>
              </a:rPr>
              <a:t>pa</a:t>
            </a:r>
            <a:endParaRPr lang="hu-HU" sz="2800" dirty="0">
              <a:latin typeface="Book Antiqua" panose="0204060205030503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800" dirty="0" err="1">
                <a:latin typeface="Book Antiqua" panose="02040602050305030304" pitchFamily="18" charset="0"/>
              </a:rPr>
              <a:t>szinódusért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való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latin typeface="Book Antiqua" panose="02040602050305030304" pitchFamily="18" charset="0"/>
              </a:rPr>
              <a:t>imája</a:t>
            </a:r>
            <a:endParaRPr lang="en-US" sz="2800" dirty="0">
              <a:latin typeface="Book Antiqua" panose="02040602050305030304" pitchFamily="18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92D2D46-5832-4581-A9F1-3216A7C74F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7" r="1" b="1"/>
          <a:stretch/>
        </p:blipFill>
        <p:spPr>
          <a:xfrm>
            <a:off x="0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9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9DF61-E888-47BF-AF8B-5EC976538C0D}"/>
              </a:ext>
            </a:extLst>
          </p:cNvPr>
          <p:cNvSpPr txBox="1">
            <a:spLocks/>
          </p:cNvSpPr>
          <p:nvPr/>
        </p:nvSpPr>
        <p:spPr>
          <a:xfrm>
            <a:off x="4858327" y="2552766"/>
            <a:ext cx="7056582" cy="4127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>
                <a:latin typeface="Book Antiqua" panose="02040602050305030304" pitchFamily="18" charset="0"/>
              </a:rPr>
              <a:t>Jöjj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Szentlélek</a:t>
            </a:r>
            <a:r>
              <a:rPr lang="en-US" sz="1800" b="1" dirty="0">
                <a:latin typeface="Book Antiqua" panose="02040602050305030304" pitchFamily="18" charset="0"/>
              </a:rPr>
              <a:t>!</a:t>
            </a:r>
          </a:p>
          <a:p>
            <a:pPr marL="0" indent="0">
              <a:buNone/>
            </a:pPr>
            <a:r>
              <a:rPr lang="en-US" sz="1800" b="1" dirty="0" err="1">
                <a:latin typeface="Book Antiqua" panose="02040602050305030304" pitchFamily="18" charset="0"/>
              </a:rPr>
              <a:t>Te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új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nyelveket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fakasztasz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és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életet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hozó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szavakat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adsz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ajkunkra</a:t>
            </a:r>
            <a:r>
              <a:rPr lang="en-US" sz="1800" b="1" dirty="0">
                <a:latin typeface="Book Antiqua" panose="0204060205030503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1800" b="1" dirty="0" err="1">
                <a:latin typeface="Book Antiqua" panose="02040602050305030304" pitchFamily="18" charset="0"/>
              </a:rPr>
              <a:t>őrizz</a:t>
            </a:r>
            <a:r>
              <a:rPr lang="en-US" sz="1800" b="1" dirty="0">
                <a:latin typeface="Book Antiqua" panose="02040602050305030304" pitchFamily="18" charset="0"/>
              </a:rPr>
              <a:t> meg </a:t>
            </a:r>
            <a:r>
              <a:rPr lang="en-US" sz="1800" b="1" dirty="0" err="1">
                <a:latin typeface="Book Antiqua" panose="02040602050305030304" pitchFamily="18" charset="0"/>
              </a:rPr>
              <a:t>bennünket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attól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hogy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múzeumi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egyház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legyünk</a:t>
            </a:r>
            <a:r>
              <a:rPr lang="en-US" sz="1800" b="1" dirty="0">
                <a:latin typeface="Book Antiqua" panose="0204060205030503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1800" b="1" dirty="0" err="1">
                <a:latin typeface="Book Antiqua" panose="02040602050305030304" pitchFamily="18" charset="0"/>
              </a:rPr>
              <a:t>amelyik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szép</a:t>
            </a:r>
            <a:r>
              <a:rPr lang="en-US" sz="1800" b="1" dirty="0">
                <a:latin typeface="Book Antiqua" panose="02040602050305030304" pitchFamily="18" charset="0"/>
              </a:rPr>
              <a:t>, de </a:t>
            </a:r>
            <a:r>
              <a:rPr lang="en-US" sz="1800" b="1" dirty="0" err="1">
                <a:latin typeface="Book Antiqua" panose="02040602050305030304" pitchFamily="18" charset="0"/>
              </a:rPr>
              <a:t>néma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nagy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múlttal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és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kevés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jövővel</a:t>
            </a:r>
            <a:r>
              <a:rPr lang="en-US" sz="1800" b="1" dirty="0"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800" b="1" dirty="0" err="1">
                <a:latin typeface="Book Antiqua" panose="02040602050305030304" pitchFamily="18" charset="0"/>
              </a:rPr>
              <a:t>Jöjj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közénk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hogy</a:t>
            </a:r>
            <a:r>
              <a:rPr lang="en-US" sz="1800" b="1" dirty="0">
                <a:latin typeface="Book Antiqua" panose="02040602050305030304" pitchFamily="18" charset="0"/>
              </a:rPr>
              <a:t> a </a:t>
            </a:r>
            <a:r>
              <a:rPr lang="en-US" sz="1800" b="1" dirty="0" err="1">
                <a:latin typeface="Book Antiqua" panose="02040602050305030304" pitchFamily="18" charset="0"/>
              </a:rPr>
              <a:t>szinódus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megtapasztalásával</a:t>
            </a:r>
            <a:endParaRPr lang="en-US" sz="1800" b="1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sz="1800" b="1" dirty="0">
                <a:latin typeface="Book Antiqua" panose="02040602050305030304" pitchFamily="18" charset="0"/>
              </a:rPr>
              <a:t>ne </a:t>
            </a:r>
            <a:r>
              <a:rPr lang="en-US" sz="1800" b="1" dirty="0" err="1">
                <a:latin typeface="Book Antiqua" panose="02040602050305030304" pitchFamily="18" charset="0"/>
              </a:rPr>
              <a:t>hagyjuk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elhatalmasodni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magunkon</a:t>
            </a:r>
            <a:r>
              <a:rPr lang="en-US" sz="1800" b="1" dirty="0">
                <a:latin typeface="Book Antiqua" panose="02040602050305030304" pitchFamily="18" charset="0"/>
              </a:rPr>
              <a:t> a </a:t>
            </a:r>
            <a:r>
              <a:rPr lang="en-US" sz="1800" b="1" dirty="0" err="1">
                <a:latin typeface="Book Antiqua" panose="02040602050305030304" pitchFamily="18" charset="0"/>
              </a:rPr>
              <a:t>kiábrándultságot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</a:p>
          <a:p>
            <a:pPr marL="0" indent="0">
              <a:buNone/>
            </a:pPr>
            <a:r>
              <a:rPr lang="en-US" sz="1800" b="1" dirty="0">
                <a:latin typeface="Book Antiqua" panose="02040602050305030304" pitchFamily="18" charset="0"/>
              </a:rPr>
              <a:t>ne </a:t>
            </a:r>
            <a:r>
              <a:rPr lang="en-US" sz="1800" b="1" dirty="0" err="1">
                <a:latin typeface="Book Antiqua" panose="02040602050305030304" pitchFamily="18" charset="0"/>
              </a:rPr>
              <a:t>hígítsuk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föl</a:t>
            </a:r>
            <a:r>
              <a:rPr lang="en-US" sz="1800" b="1" dirty="0">
                <a:latin typeface="Book Antiqua" panose="02040602050305030304" pitchFamily="18" charset="0"/>
              </a:rPr>
              <a:t> a </a:t>
            </a:r>
            <a:r>
              <a:rPr lang="en-US" sz="1800" b="1" dirty="0" err="1">
                <a:latin typeface="Book Antiqua" panose="02040602050305030304" pitchFamily="18" charset="0"/>
              </a:rPr>
              <a:t>próféciát</a:t>
            </a:r>
            <a:r>
              <a:rPr lang="en-US" sz="1800" b="1" dirty="0">
                <a:latin typeface="Book Antiqua" panose="02040602050305030304" pitchFamily="18" charset="0"/>
              </a:rPr>
              <a:t>, ne </a:t>
            </a:r>
            <a:r>
              <a:rPr lang="en-US" sz="1800" b="1" dirty="0" err="1">
                <a:latin typeface="Book Antiqua" panose="02040602050305030304" pitchFamily="18" charset="0"/>
              </a:rPr>
              <a:t>vesszünk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el</a:t>
            </a:r>
            <a:r>
              <a:rPr lang="en-US" sz="1800" b="1" dirty="0">
                <a:latin typeface="Book Antiqua" panose="02040602050305030304" pitchFamily="18" charset="0"/>
              </a:rPr>
              <a:t> a </a:t>
            </a:r>
            <a:r>
              <a:rPr lang="en-US" sz="1800" b="1" dirty="0" err="1">
                <a:latin typeface="Book Antiqua" panose="02040602050305030304" pitchFamily="18" charset="0"/>
              </a:rPr>
              <a:t>meddő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vitákban</a:t>
            </a:r>
            <a:r>
              <a:rPr lang="en-US" sz="1800" b="1" dirty="0">
                <a:latin typeface="Book Antiqua" panose="02040602050305030304" pitchFamily="18" charset="0"/>
              </a:rPr>
              <a:t>!</a:t>
            </a:r>
          </a:p>
          <a:p>
            <a:pPr marL="0" indent="0">
              <a:buNone/>
            </a:pPr>
            <a:r>
              <a:rPr lang="en-US" sz="1800" b="1" dirty="0" err="1">
                <a:latin typeface="Book Antiqua" panose="02040602050305030304" pitchFamily="18" charset="0"/>
              </a:rPr>
              <a:t>Jöjj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szeretet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Szentlelke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nyisd</a:t>
            </a:r>
            <a:r>
              <a:rPr lang="en-US" sz="1800" b="1" dirty="0">
                <a:latin typeface="Book Antiqua" panose="02040602050305030304" pitchFamily="18" charset="0"/>
              </a:rPr>
              <a:t> meg </a:t>
            </a:r>
            <a:r>
              <a:rPr lang="en-US" sz="1800" b="1" dirty="0" err="1">
                <a:latin typeface="Book Antiqua" panose="02040602050305030304" pitchFamily="18" charset="0"/>
              </a:rPr>
              <a:t>szívünket</a:t>
            </a:r>
            <a:r>
              <a:rPr lang="en-US" sz="1800" b="1" dirty="0">
                <a:latin typeface="Book Antiqua" panose="02040602050305030304" pitchFamily="18" charset="0"/>
              </a:rPr>
              <a:t> a </a:t>
            </a:r>
            <a:r>
              <a:rPr lang="en-US" sz="1800" b="1" dirty="0" err="1">
                <a:latin typeface="Book Antiqua" panose="02040602050305030304" pitchFamily="18" charset="0"/>
              </a:rPr>
              <a:t>meghallgatásra</a:t>
            </a:r>
            <a:r>
              <a:rPr lang="en-US" sz="1800" b="1" dirty="0">
                <a:latin typeface="Book Antiqua" panose="02040602050305030304" pitchFamily="18" charset="0"/>
              </a:rPr>
              <a:t>! </a:t>
            </a:r>
          </a:p>
          <a:p>
            <a:pPr marL="0" indent="0">
              <a:buNone/>
            </a:pPr>
            <a:r>
              <a:rPr lang="en-US" sz="1800" b="1" dirty="0" err="1">
                <a:latin typeface="Book Antiqua" panose="02040602050305030304" pitchFamily="18" charset="0"/>
              </a:rPr>
              <a:t>Jöjj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szentség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Lelke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újítsd</a:t>
            </a:r>
            <a:r>
              <a:rPr lang="en-US" sz="1800" b="1" dirty="0">
                <a:latin typeface="Book Antiqua" panose="02040602050305030304" pitchFamily="18" charset="0"/>
              </a:rPr>
              <a:t> meg </a:t>
            </a:r>
            <a:r>
              <a:rPr lang="en-US" sz="1800" b="1" dirty="0" err="1">
                <a:latin typeface="Book Antiqua" panose="02040602050305030304" pitchFamily="18" charset="0"/>
              </a:rPr>
              <a:t>Isten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hűséges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szent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népét</a:t>
            </a:r>
            <a:r>
              <a:rPr lang="en-US" sz="1800" b="1" dirty="0">
                <a:latin typeface="Book Antiqua" panose="02040602050305030304" pitchFamily="18" charset="0"/>
              </a:rPr>
              <a:t>! </a:t>
            </a:r>
          </a:p>
          <a:p>
            <a:pPr marL="0" indent="0">
              <a:buNone/>
            </a:pPr>
            <a:r>
              <a:rPr lang="en-US" sz="1800" b="1" dirty="0" err="1">
                <a:latin typeface="Book Antiqua" panose="02040602050305030304" pitchFamily="18" charset="0"/>
              </a:rPr>
              <a:t>Jöjj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teremtő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Lélek</a:t>
            </a:r>
            <a:r>
              <a:rPr lang="en-US" sz="1800" b="1" dirty="0">
                <a:latin typeface="Book Antiqua" panose="02040602050305030304" pitchFamily="18" charset="0"/>
              </a:rPr>
              <a:t>, </a:t>
            </a:r>
            <a:r>
              <a:rPr lang="en-US" sz="1800" b="1" dirty="0" err="1">
                <a:latin typeface="Book Antiqua" panose="02040602050305030304" pitchFamily="18" charset="0"/>
              </a:rPr>
              <a:t>újítsd</a:t>
            </a:r>
            <a:r>
              <a:rPr lang="en-US" sz="1800" b="1" dirty="0">
                <a:latin typeface="Book Antiqua" panose="02040602050305030304" pitchFamily="18" charset="0"/>
              </a:rPr>
              <a:t> meg a </a:t>
            </a:r>
            <a:r>
              <a:rPr lang="en-US" sz="1800" b="1" dirty="0" err="1">
                <a:latin typeface="Book Antiqua" panose="02040602050305030304" pitchFamily="18" charset="0"/>
              </a:rPr>
              <a:t>föld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arcát</a:t>
            </a:r>
            <a:r>
              <a:rPr lang="en-US" sz="1800" b="1" dirty="0">
                <a:latin typeface="Book Antiqua" panose="02040602050305030304" pitchFamily="18" charset="0"/>
              </a:rPr>
              <a:t>! </a:t>
            </a:r>
            <a:r>
              <a:rPr lang="en-US" sz="1800" b="1" dirty="0" err="1">
                <a:latin typeface="Book Antiqua" panose="02040602050305030304" pitchFamily="18" charset="0"/>
              </a:rPr>
              <a:t>Ámen</a:t>
            </a:r>
            <a:r>
              <a:rPr lang="en-US" sz="1800" b="1" dirty="0">
                <a:latin typeface="Book Antiqua" panose="020406020503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7618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DD4188C-327A-4401-8E88-3F3BF12C5930}"/>
              </a:ext>
            </a:extLst>
          </p:cNvPr>
          <p:cNvSpPr/>
          <p:nvPr/>
        </p:nvSpPr>
        <p:spPr>
          <a:xfrm>
            <a:off x="495436" y="437986"/>
            <a:ext cx="5467350" cy="5982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>
                <a:solidFill>
                  <a:srgbClr val="0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Arial"/>
              </a:rPr>
              <a:t>Előtted állunk Szentlélek, és a te nevedben gyűltünk össze.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>
                <a:solidFill>
                  <a:srgbClr val="0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Arial"/>
              </a:rPr>
              <a:t>Egyedül te vezess minket, lelj otthonra a szívünkben! Taníts minket a követendő útra, és arra is, miként járjunk rajta!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>
                <a:solidFill>
                  <a:srgbClr val="0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Arial"/>
              </a:rPr>
              <a:t> Gyengék és bűnösök vagyunk, ne hagyd, hogy zűrzavart szítsunk.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>
                <a:solidFill>
                  <a:srgbClr val="0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Arial"/>
              </a:rPr>
              <a:t> Ne engedd, hogy a tudatlanság tévútra vezessen bennünket, vagy hogy az elfogultság befolyásolja cselekedeteinket.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>
                <a:solidFill>
                  <a:srgbClr val="0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Arial"/>
              </a:rPr>
              <a:t> Add, hogy megtaláljuk benned az egységet, hogy együtt haladhassunk az örök élet felé, és ne térjünk el az igazság útjától, sem attól, ami helyes.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>
                <a:solidFill>
                  <a:srgbClr val="0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Arial"/>
              </a:rPr>
              <a:t> Mindezt tőled kérjük, aki mindenütt és minden időben munkálkodsz, az Atyával és a Fiúval egységben, mindörökkön örökké. Ámen.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>
                <a:solidFill>
                  <a:srgbClr val="0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Arial"/>
              </a:rPr>
              <a:t> Sevillai Szent Izidor imája nyomán</a:t>
            </a:r>
          </a:p>
        </p:txBody>
      </p:sp>
      <p:pic>
        <p:nvPicPr>
          <p:cNvPr id="7" name="Google Shape;141;p4">
            <a:extLst>
              <a:ext uri="{FF2B5EF4-FFF2-40B4-BE49-F238E27FC236}">
                <a16:creationId xmlns:a16="http://schemas.microsoft.com/office/drawing/2014/main" id="{C681A8B7-8A74-430B-B63B-12A345A3F94C}"/>
              </a:ext>
            </a:extLst>
          </p:cNvPr>
          <p:cNvPicPr preferRelativeResize="0"/>
          <p:nvPr/>
        </p:nvPicPr>
        <p:blipFill rotWithShape="1">
          <a:blip r:embed="rId2"/>
          <a:srcRect l="14076" r="27886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35060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11F0A66-2725-4E31-9FE4-C411C547A8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7" b="8285"/>
          <a:stretch/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8FAC585-9FDB-4C5E-86C5-5CABB369C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558431"/>
            <a:ext cx="7466370" cy="2075834"/>
          </a:xfrm>
        </p:spPr>
        <p:txBody>
          <a:bodyPr anchor="ctr">
            <a:normAutofit/>
          </a:bodyPr>
          <a:lstStyle/>
          <a:p>
            <a:pPr marL="0" indent="360363">
              <a:buNone/>
            </a:pPr>
            <a:r>
              <a:rPr lang="hu-HU" sz="1800" dirty="0">
                <a:latin typeface="Book Antiqua" panose="02040602050305030304" pitchFamily="18" charset="0"/>
              </a:rPr>
              <a:t>Változik a püspöki szinódus eddig megszokott menete, immár nem csupán egy két-háromhetes találkozóból fog állni, amikor a püspökök összegyűlnek a pápa körül. Szerves része lesz </a:t>
            </a:r>
            <a:r>
              <a:rPr lang="hu-HU" sz="1800" b="1" dirty="0">
                <a:latin typeface="Book Antiqua" panose="02040602050305030304" pitchFamily="18" charset="0"/>
              </a:rPr>
              <a:t>egy széleskörű konzultáció </a:t>
            </a:r>
            <a:r>
              <a:rPr lang="hu-HU" sz="1800" dirty="0">
                <a:latin typeface="Book Antiqua" panose="02040602050305030304" pitchFamily="18" charset="0"/>
              </a:rPr>
              <a:t>is, először egyházmegyénkként, majd földrészenként, a püspökkari konferenciákon keresztül.</a:t>
            </a:r>
          </a:p>
          <a:p>
            <a:pPr marL="0" indent="355600">
              <a:buNone/>
            </a:pPr>
            <a:r>
              <a:rPr lang="hu-HU" sz="1800" dirty="0">
                <a:latin typeface="Book Antiqua" panose="02040602050305030304" pitchFamily="18" charset="0"/>
              </a:rPr>
              <a:t> Egyszeri „esemény” helyett egy kétéves „folyamat” részesei vagyunk.</a:t>
            </a:r>
          </a:p>
        </p:txBody>
      </p:sp>
    </p:spTree>
    <p:extLst>
      <p:ext uri="{BB962C8B-B14F-4D97-AF65-F5344CB8AC3E}">
        <p14:creationId xmlns:p14="http://schemas.microsoft.com/office/powerpoint/2010/main" val="201442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0C23A3-DEA5-485A-893B-DB2DC30AF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2032131"/>
            <a:ext cx="11268074" cy="2793738"/>
          </a:xfrm>
        </p:spPr>
        <p:txBody>
          <a:bodyPr>
            <a:noAutofit/>
          </a:bodyPr>
          <a:lstStyle/>
          <a:p>
            <a:pPr algn="ctr"/>
            <a:r>
              <a:rPr lang="hu-HU" sz="4800" b="1" cap="small" dirty="0">
                <a:solidFill>
                  <a:srgbClr val="00B050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A Szentlélek vezetésével az Egyház válaszoljon eredeti hivatására, hogy Isten népének teljes bevonásával végezze küldetését.</a:t>
            </a:r>
            <a:endParaRPr lang="hu-HU" sz="3600" cap="small" dirty="0">
              <a:solidFill>
                <a:srgbClr val="00B050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FEDCE4-8162-4C47-8B9C-CD866D44BC29}"/>
              </a:ext>
            </a:extLst>
          </p:cNvPr>
          <p:cNvSpPr txBox="1">
            <a:spLocks/>
          </p:cNvSpPr>
          <p:nvPr/>
        </p:nvSpPr>
        <p:spPr>
          <a:xfrm>
            <a:off x="930825" y="835550"/>
            <a:ext cx="1298026" cy="572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>
                <a:solidFill>
                  <a:srgbClr val="00B050"/>
                </a:solidFill>
                <a:latin typeface="Book Antiqua" panose="02040602050305030304" pitchFamily="18" charset="0"/>
              </a:rPr>
              <a:t>CÉL:</a:t>
            </a:r>
            <a:endParaRPr lang="en-US" sz="3600" dirty="0">
              <a:solidFill>
                <a:srgbClr val="00B05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266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8;p9">
            <a:extLst>
              <a:ext uri="{FF2B5EF4-FFF2-40B4-BE49-F238E27FC236}">
                <a16:creationId xmlns:a16="http://schemas.microsoft.com/office/drawing/2014/main" id="{6C6EBB4E-A4C0-41E8-92CB-2B68E572249A}"/>
              </a:ext>
            </a:extLst>
          </p:cNvPr>
          <p:cNvSpPr txBox="1">
            <a:spLocks/>
          </p:cNvSpPr>
          <p:nvPr/>
        </p:nvSpPr>
        <p:spPr>
          <a:xfrm>
            <a:off x="457836" y="1676157"/>
            <a:ext cx="7670176" cy="38365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n-US" dirty="0">
                <a:latin typeface="Book Antiqua" panose="02040602050305030304" pitchFamily="18" charset="0"/>
              </a:rPr>
              <a:t>A </a:t>
            </a:r>
            <a:r>
              <a:rPr lang="en-US" dirty="0" err="1">
                <a:latin typeface="Book Antiqua" panose="02040602050305030304" pitchFamily="18" charset="0"/>
              </a:rPr>
              <a:t>szinódus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témájának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három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kulcsszava</a:t>
            </a:r>
            <a:endParaRPr lang="hu-HU" dirty="0">
              <a:latin typeface="Book Antiqua" panose="020406020503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 err="1">
                <a:latin typeface="Book Antiqua" panose="02040602050305030304" pitchFamily="18" charset="0"/>
              </a:rPr>
              <a:t>mélyen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összefügg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egymással</a:t>
            </a:r>
            <a:r>
              <a:rPr lang="en-US" dirty="0">
                <a:latin typeface="Book Antiqua" panose="02040602050305030304" pitchFamily="18" charset="0"/>
              </a:rPr>
              <a:t>:</a:t>
            </a:r>
            <a:r>
              <a:rPr lang="en-US" b="1" dirty="0">
                <a:latin typeface="Book Antiqua" panose="02040602050305030304" pitchFamily="18" charset="0"/>
              </a:rPr>
              <a:t> </a:t>
            </a:r>
            <a:endParaRPr lang="hu-HU" b="1" dirty="0">
              <a:latin typeface="Book Antiqua" panose="020406020503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b="1" dirty="0" err="1">
                <a:latin typeface="Book Antiqua" panose="02040602050305030304" pitchFamily="18" charset="0"/>
              </a:rPr>
              <a:t>közösség</a:t>
            </a:r>
            <a:r>
              <a:rPr lang="en-US" b="1" dirty="0">
                <a:latin typeface="Book Antiqua" panose="02040602050305030304" pitchFamily="18" charset="0"/>
              </a:rPr>
              <a:t>, </a:t>
            </a:r>
            <a:r>
              <a:rPr lang="en-US" b="1" dirty="0" err="1">
                <a:latin typeface="Book Antiqua" panose="02040602050305030304" pitchFamily="18" charset="0"/>
              </a:rPr>
              <a:t>részvétel</a:t>
            </a:r>
            <a:r>
              <a:rPr lang="en-US" b="1" dirty="0">
                <a:latin typeface="Book Antiqua" panose="02040602050305030304" pitchFamily="18" charset="0"/>
              </a:rPr>
              <a:t> </a:t>
            </a:r>
            <a:r>
              <a:rPr lang="en-US" b="1" dirty="0" err="1">
                <a:latin typeface="Book Antiqua" panose="02040602050305030304" pitchFamily="18" charset="0"/>
              </a:rPr>
              <a:t>és</a:t>
            </a:r>
            <a:r>
              <a:rPr lang="en-US" b="1" dirty="0">
                <a:latin typeface="Book Antiqua" panose="02040602050305030304" pitchFamily="18" charset="0"/>
              </a:rPr>
              <a:t> </a:t>
            </a:r>
            <a:r>
              <a:rPr lang="en-US" b="1" dirty="0" err="1">
                <a:latin typeface="Book Antiqua" panose="02040602050305030304" pitchFamily="18" charset="0"/>
              </a:rPr>
              <a:t>misszió</a:t>
            </a:r>
            <a:r>
              <a:rPr lang="hu-HU" b="1" dirty="0">
                <a:latin typeface="Book Antiqua" panose="02040602050305030304" pitchFamily="18" charset="0"/>
              </a:rPr>
              <a:t>.</a:t>
            </a:r>
            <a:endParaRPr lang="en-US" dirty="0">
              <a:latin typeface="Book Antiqua" panose="020406020503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 err="1">
                <a:latin typeface="Book Antiqua" panose="02040602050305030304" pitchFamily="18" charset="0"/>
              </a:rPr>
              <a:t>Nincs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hierarchia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közöttük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inkább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mindegyik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gazdagítja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és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irányítja</a:t>
            </a:r>
            <a:r>
              <a:rPr lang="en-US" dirty="0">
                <a:latin typeface="Book Antiqua" panose="02040602050305030304" pitchFamily="18" charset="0"/>
              </a:rPr>
              <a:t> a </a:t>
            </a:r>
            <a:r>
              <a:rPr lang="en-US" dirty="0" err="1">
                <a:latin typeface="Book Antiqua" panose="02040602050305030304" pitchFamily="18" charset="0"/>
              </a:rPr>
              <a:t>másik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kettőt</a:t>
            </a:r>
            <a:r>
              <a:rPr lang="en-US" dirty="0">
                <a:latin typeface="Book Antiqua" panose="02040602050305030304" pitchFamily="18" charset="0"/>
              </a:rPr>
              <a:t>.</a:t>
            </a:r>
            <a:endParaRPr lang="en-US" sz="2400" dirty="0">
              <a:latin typeface="Book Antiqua" panose="02040602050305030304" pitchFamily="18" charset="0"/>
              <a:ea typeface="Arial"/>
              <a:cs typeface="Arial"/>
              <a:sym typeface="Arial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9F0A5A5-F5B7-4375-ABF1-FE59590977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90" y="552565"/>
            <a:ext cx="5359717" cy="519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4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91BD40-CD96-49D4-84EE-4684678E92BD}"/>
              </a:ext>
            </a:extLst>
          </p:cNvPr>
          <p:cNvSpPr txBox="1">
            <a:spLocks/>
          </p:cNvSpPr>
          <p:nvPr/>
        </p:nvSpPr>
        <p:spPr>
          <a:xfrm>
            <a:off x="3987247" y="232540"/>
            <a:ext cx="4310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Kulcsszavak</a:t>
            </a:r>
            <a:r>
              <a:rPr lang="en-US" sz="5400" b="1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: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F190C-0F7F-4CAE-9BFD-A8AED700D418}"/>
              </a:ext>
            </a:extLst>
          </p:cNvPr>
          <p:cNvSpPr txBox="1">
            <a:spLocks/>
          </p:cNvSpPr>
          <p:nvPr/>
        </p:nvSpPr>
        <p:spPr>
          <a:xfrm>
            <a:off x="218661" y="1929384"/>
            <a:ext cx="11847443" cy="48093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>
              <a:lnSpc>
                <a:spcPct val="150000"/>
              </a:lnSpc>
            </a:pPr>
            <a:r>
              <a:rPr lang="en-US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Közösség</a:t>
            </a:r>
            <a:r>
              <a:rPr lang="en-US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: </a:t>
            </a:r>
            <a:r>
              <a:rPr lang="en-US" sz="2000" dirty="0" err="1">
                <a:latin typeface="Book Antiqua" panose="02040602050305030304" pitchFamily="18" charset="0"/>
              </a:rPr>
              <a:t>Isten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akarata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összegyűjt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bennünket</a:t>
            </a:r>
            <a:r>
              <a:rPr lang="en-US" sz="2000" dirty="0">
                <a:latin typeface="Book Antiqua" panose="02040602050305030304" pitchFamily="18" charset="0"/>
              </a:rPr>
              <a:t>, mint </a:t>
            </a:r>
            <a:r>
              <a:rPr lang="en-US" sz="2000" dirty="0" err="1">
                <a:latin typeface="Book Antiqua" panose="02040602050305030304" pitchFamily="18" charset="0"/>
              </a:rPr>
              <a:t>egy</a:t>
            </a:r>
            <a:r>
              <a:rPr lang="hu-HU" sz="2000" dirty="0">
                <a:latin typeface="Book Antiqua" panose="02040602050305030304" pitchFamily="18" charset="0"/>
              </a:rPr>
              <a:t>azon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hitben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élő</a:t>
            </a:r>
            <a:r>
              <a:rPr lang="hu-HU" sz="2000" dirty="0">
                <a:latin typeface="Book Antiqua" panose="02040602050305030304" pitchFamily="18" charset="0"/>
              </a:rPr>
              <a:t>,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különböző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népeket</a:t>
            </a:r>
            <a:r>
              <a:rPr lang="en-US" sz="2000" dirty="0">
                <a:latin typeface="Book Antiqua" panose="02040602050305030304" pitchFamily="18" charset="0"/>
              </a:rPr>
              <a:t>. A </a:t>
            </a:r>
            <a:r>
              <a:rPr lang="en-US" sz="2000" dirty="0" err="1">
                <a:latin typeface="Book Antiqua" panose="02040602050305030304" pitchFamily="18" charset="0"/>
              </a:rPr>
              <a:t>közösség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amelyben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osztozunk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legmélyebb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gyökereit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Szentháromság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szeretetében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egységében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találja</a:t>
            </a:r>
            <a:r>
              <a:rPr lang="en-US" sz="2000" dirty="0">
                <a:latin typeface="Book Antiqua" panose="02040602050305030304" pitchFamily="18" charset="0"/>
              </a:rPr>
              <a:t> meg: </a:t>
            </a:r>
            <a:r>
              <a:rPr lang="en-US" sz="2000" dirty="0" err="1">
                <a:latin typeface="Book Antiqua" panose="02040602050305030304" pitchFamily="18" charset="0"/>
              </a:rPr>
              <a:t>Krisztus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aki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kiengesztel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bennünket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Atyával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Szentlélekben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egyesít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bennünket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egymással</a:t>
            </a:r>
            <a:r>
              <a:rPr lang="en-US" sz="2000" dirty="0">
                <a:latin typeface="Book Antiqua" panose="02040602050305030304" pitchFamily="18" charset="0"/>
              </a:rPr>
              <a:t>.</a:t>
            </a:r>
          </a:p>
          <a:p>
            <a:pPr marL="0" algn="just">
              <a:lnSpc>
                <a:spcPct val="150000"/>
              </a:lnSpc>
            </a:pPr>
            <a:r>
              <a:rPr lang="en-US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Részvétel</a:t>
            </a:r>
            <a:r>
              <a:rPr lang="en-US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: </a:t>
            </a:r>
            <a:r>
              <a:rPr lang="en-US" sz="2000" dirty="0">
                <a:latin typeface="Book Antiqua" panose="02040602050305030304" pitchFamily="18" charset="0"/>
              </a:rPr>
              <a:t>A </a:t>
            </a:r>
            <a:r>
              <a:rPr lang="en-US" sz="2000" dirty="0" err="1">
                <a:latin typeface="Book Antiqua" panose="02040602050305030304" pitchFamily="18" charset="0"/>
              </a:rPr>
              <a:t>szinódus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meghívás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mindazok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részvételére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akik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Isten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népéhez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tartoznak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vegyenek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részt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egymásra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való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mély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tiszteletteljes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odafigyelés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gyakorlatában</a:t>
            </a:r>
            <a:r>
              <a:rPr lang="en-US" sz="2000" dirty="0">
                <a:latin typeface="Book Antiqua" panose="02040602050305030304" pitchFamily="18" charset="0"/>
              </a:rPr>
              <a:t>. A </a:t>
            </a:r>
            <a:r>
              <a:rPr lang="en-US" sz="2000" dirty="0" err="1">
                <a:latin typeface="Book Antiqua" panose="02040602050305030304" pitchFamily="18" charset="0"/>
              </a:rPr>
              <a:t>részvétel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azon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alapul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minden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hívő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alkalmas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és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meghívást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kapott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arra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a </a:t>
            </a:r>
            <a:r>
              <a:rPr lang="en-US" sz="2000" dirty="0" err="1">
                <a:latin typeface="Book Antiqua" panose="02040602050305030304" pitchFamily="18" charset="0"/>
              </a:rPr>
              <a:t>Szentlélektől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nyert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ajándékok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révén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egymás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szolgálatára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legyen</a:t>
            </a:r>
            <a:r>
              <a:rPr lang="en-US" sz="2000" dirty="0">
                <a:latin typeface="Book Antiqua" panose="02040602050305030304" pitchFamily="18" charset="0"/>
              </a:rPr>
              <a:t>.</a:t>
            </a:r>
          </a:p>
          <a:p>
            <a:pPr marL="0" algn="just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Küldetés</a:t>
            </a:r>
            <a:r>
              <a:rPr lang="en-US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: </a:t>
            </a:r>
            <a:r>
              <a:rPr lang="en-US" sz="2000" dirty="0">
                <a:latin typeface="Book Antiqua" panose="02040602050305030304" pitchFamily="18" charset="0"/>
              </a:rPr>
              <a:t>Az </a:t>
            </a:r>
            <a:r>
              <a:rPr lang="en-US" sz="2000" dirty="0" err="1">
                <a:latin typeface="Book Antiqua" panose="02040602050305030304" pitchFamily="18" charset="0"/>
              </a:rPr>
              <a:t>egyház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evangelizálásért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létezik</a:t>
            </a:r>
            <a:r>
              <a:rPr lang="en-US" sz="2000" dirty="0">
                <a:latin typeface="Book Antiqua" panose="02040602050305030304" pitchFamily="18" charset="0"/>
              </a:rPr>
              <a:t>. </a:t>
            </a:r>
            <a:r>
              <a:rPr lang="en-US" sz="2000" dirty="0" err="1">
                <a:latin typeface="Book Antiqua" panose="02040602050305030304" pitchFamily="18" charset="0"/>
              </a:rPr>
              <a:t>Küldetésünk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hogy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tanúságot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tegyünk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Isten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szeretetéről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egész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emberi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család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körében</a:t>
            </a:r>
            <a:r>
              <a:rPr lang="en-US" sz="2000" dirty="0">
                <a:latin typeface="Book Antiqua" panose="02040602050305030304" pitchFamily="18" charset="0"/>
              </a:rPr>
              <a:t>.</a:t>
            </a:r>
          </a:p>
        </p:txBody>
      </p:sp>
      <p:pic>
        <p:nvPicPr>
          <p:cNvPr id="5" name="Kép 4" descr="A képen szöveg látható&#10;&#10;Automatikusan generált leírás">
            <a:extLst>
              <a:ext uri="{FF2B5EF4-FFF2-40B4-BE49-F238E27FC236}">
                <a16:creationId xmlns:a16="http://schemas.microsoft.com/office/drawing/2014/main" id="{A9441796-6766-4817-B248-2B93F85DED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2" y="59451"/>
            <a:ext cx="2337497" cy="15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41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C77CF91A-7338-4DC5-B35C-3EEA71EDCD0E}"/>
              </a:ext>
            </a:extLst>
          </p:cNvPr>
          <p:cNvSpPr txBox="1"/>
          <p:nvPr/>
        </p:nvSpPr>
        <p:spPr>
          <a:xfrm>
            <a:off x="248478" y="1012954"/>
            <a:ext cx="1138030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dirty="0">
                <a:latin typeface="Book Antiqua" panose="02040602050305030304" pitchFamily="18" charset="0"/>
              </a:rPr>
              <a:t>A szinódus célja, hogy az egyház jobban tanúságot tudjon tenni az evangéliumról, különösen azokkal az emberekkel együtt, akik világunk spirituális, társadalmi, gazdasági, politikai, földrajzi és egzisztenciális perifériáin élnek.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2651681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5C7E963-8157-4265-A51D-4C287198B0ED}"/>
              </a:ext>
            </a:extLst>
          </p:cNvPr>
          <p:cNvSpPr txBox="1">
            <a:spLocks/>
          </p:cNvSpPr>
          <p:nvPr/>
        </p:nvSpPr>
        <p:spPr>
          <a:xfrm>
            <a:off x="381001" y="0"/>
            <a:ext cx="6569363" cy="1807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>
              <a:spcAft>
                <a:spcPts val="600"/>
              </a:spcAft>
            </a:pPr>
            <a:r>
              <a:rPr lang="en-US" dirty="0">
                <a:latin typeface="Book Antiqua" panose="02040602050305030304" pitchFamily="18" charset="0"/>
              </a:rPr>
              <a:t>SZENTÍRÁSI ALAPOK</a:t>
            </a:r>
          </a:p>
        </p:txBody>
      </p:sp>
      <p:sp>
        <p:nvSpPr>
          <p:cNvPr id="2" name="Google Shape;303;p25">
            <a:extLst>
              <a:ext uri="{FF2B5EF4-FFF2-40B4-BE49-F238E27FC236}">
                <a16:creationId xmlns:a16="http://schemas.microsoft.com/office/drawing/2014/main" id="{E3DA010D-C87C-473B-B647-7776C0A5F965}"/>
              </a:ext>
            </a:extLst>
          </p:cNvPr>
          <p:cNvSpPr txBox="1">
            <a:spLocks/>
          </p:cNvSpPr>
          <p:nvPr/>
        </p:nvSpPr>
        <p:spPr>
          <a:xfrm>
            <a:off x="381001" y="1524000"/>
            <a:ext cx="5845166" cy="5076825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0363" algn="just">
              <a:lnSpc>
                <a:spcPct val="100000"/>
              </a:lnSpc>
              <a:buNone/>
            </a:pPr>
            <a:r>
              <a:rPr lang="en-US" sz="1800" dirty="0">
                <a:latin typeface="Book Antiqua" panose="02040602050305030304" pitchFamily="18" charset="0"/>
              </a:rPr>
              <a:t>A </a:t>
            </a:r>
            <a:r>
              <a:rPr lang="en-US" sz="1800" dirty="0" err="1">
                <a:latin typeface="Book Antiqua" panose="02040602050305030304" pitchFamily="18" charset="0"/>
              </a:rPr>
              <a:t>szinodális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egyház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megvalósításában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két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szentírási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képből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meríthetünk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ihletet</a:t>
            </a:r>
            <a:r>
              <a:rPr lang="en-US" sz="1800" dirty="0">
                <a:latin typeface="Book Antiqua" panose="02040602050305030304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800" dirty="0">
                <a:latin typeface="Book Antiqua" panose="02040602050305030304" pitchFamily="18" charset="0"/>
              </a:rPr>
              <a:t>Az </a:t>
            </a:r>
            <a:r>
              <a:rPr lang="en-US" sz="1800" b="1" dirty="0" err="1">
                <a:latin typeface="Book Antiqua" panose="02040602050305030304" pitchFamily="18" charset="0"/>
              </a:rPr>
              <a:t>első</a:t>
            </a:r>
            <a:r>
              <a:rPr lang="en-US" sz="1800" b="1" dirty="0">
                <a:latin typeface="Book Antiqua" panose="02040602050305030304" pitchFamily="18" charset="0"/>
              </a:rPr>
              <a:t> </a:t>
            </a:r>
            <a:r>
              <a:rPr lang="en-US" sz="1800" b="1" dirty="0" err="1">
                <a:latin typeface="Book Antiqua" panose="02040602050305030304" pitchFamily="18" charset="0"/>
              </a:rPr>
              <a:t>kép</a:t>
            </a:r>
            <a:r>
              <a:rPr lang="en-US" sz="1800" dirty="0">
                <a:latin typeface="Book Antiqua" panose="02040602050305030304" pitchFamily="18" charset="0"/>
              </a:rPr>
              <a:t> a </a:t>
            </a:r>
            <a:r>
              <a:rPr lang="en-US" sz="1800" dirty="0" err="1">
                <a:latin typeface="Book Antiqua" panose="02040602050305030304" pitchFamily="18" charset="0"/>
              </a:rPr>
              <a:t>közösségi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tapasztalatból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ered</a:t>
            </a:r>
            <a:r>
              <a:rPr lang="en-US" sz="1800" dirty="0">
                <a:latin typeface="Book Antiqua" panose="02040602050305030304" pitchFamily="18" charset="0"/>
              </a:rPr>
              <a:t>, </a:t>
            </a:r>
            <a:r>
              <a:rPr lang="en-US" sz="1800" dirty="0" err="1">
                <a:latin typeface="Book Antiqua" panose="02040602050305030304" pitchFamily="18" charset="0"/>
              </a:rPr>
              <a:t>amely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Jézus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igehirdető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szolgálatával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kezdődően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folyamatosan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kíséri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az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evangelizáció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útját</a:t>
            </a:r>
            <a:r>
              <a:rPr lang="en-US" sz="1800" dirty="0">
                <a:latin typeface="Book Antiqua" panose="02040602050305030304" pitchFamily="18" charset="0"/>
              </a:rPr>
              <a:t>: </a:t>
            </a:r>
            <a:r>
              <a:rPr lang="en-US" sz="1800" dirty="0" err="1">
                <a:latin typeface="Book Antiqua" panose="02040602050305030304" pitchFamily="18" charset="0"/>
              </a:rPr>
              <a:t>mindenki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megtalálja</a:t>
            </a:r>
            <a:r>
              <a:rPr lang="en-US" sz="1800" dirty="0">
                <a:latin typeface="Book Antiqua" panose="02040602050305030304" pitchFamily="18" charset="0"/>
              </a:rPr>
              <a:t> a </a:t>
            </a:r>
            <a:r>
              <a:rPr lang="en-US" sz="1800" dirty="0" err="1">
                <a:latin typeface="Book Antiqua" panose="02040602050305030304" pitchFamily="18" charset="0"/>
              </a:rPr>
              <a:t>helyét</a:t>
            </a:r>
            <a:r>
              <a:rPr lang="en-US" sz="1800" dirty="0">
                <a:latin typeface="Book Antiqua" panose="02040602050305030304" pitchFamily="18" charset="0"/>
              </a:rPr>
              <a:t> – </a:t>
            </a:r>
            <a:r>
              <a:rPr lang="en-US" sz="1800" b="1" i="1" dirty="0">
                <a:latin typeface="Book Antiqua" panose="02040602050305030304" pitchFamily="18" charset="0"/>
              </a:rPr>
              <a:t>a </a:t>
            </a:r>
            <a:r>
              <a:rPr lang="en-US" sz="1800" b="1" i="1" dirty="0" err="1">
                <a:latin typeface="Book Antiqua" panose="02040602050305030304" pitchFamily="18" charset="0"/>
              </a:rPr>
              <a:t>nép</a:t>
            </a:r>
            <a:r>
              <a:rPr lang="en-US" sz="1800" b="1" i="1" dirty="0">
                <a:latin typeface="Book Antiqua" panose="02040602050305030304" pitchFamily="18" charset="0"/>
              </a:rPr>
              <a:t>, </a:t>
            </a:r>
            <a:r>
              <a:rPr lang="en-US" sz="1800" b="1" i="1" dirty="0" err="1">
                <a:latin typeface="Book Antiqua" panose="02040602050305030304" pitchFamily="18" charset="0"/>
              </a:rPr>
              <a:t>az</a:t>
            </a:r>
            <a:r>
              <a:rPr lang="en-US" sz="1800" b="1" i="1" dirty="0">
                <a:latin typeface="Book Antiqua" panose="02040602050305030304" pitchFamily="18" charset="0"/>
              </a:rPr>
              <a:t> </a:t>
            </a:r>
            <a:r>
              <a:rPr lang="en-US" sz="1800" b="1" i="1" dirty="0" err="1">
                <a:latin typeface="Book Antiqua" panose="02040602050305030304" pitchFamily="18" charset="0"/>
              </a:rPr>
              <a:t>apostolok</a:t>
            </a:r>
            <a:r>
              <a:rPr lang="en-US" sz="1800" b="1" i="1" dirty="0">
                <a:latin typeface="Book Antiqua" panose="02040602050305030304" pitchFamily="18" charset="0"/>
              </a:rPr>
              <a:t> </a:t>
            </a:r>
            <a:r>
              <a:rPr lang="en-US" sz="1800" b="1" i="1" dirty="0" err="1">
                <a:latin typeface="Book Antiqua" panose="02040602050305030304" pitchFamily="18" charset="0"/>
              </a:rPr>
              <a:t>és</a:t>
            </a:r>
            <a:r>
              <a:rPr lang="en-US" sz="1800" b="1" i="1" dirty="0">
                <a:latin typeface="Book Antiqua" panose="02040602050305030304" pitchFamily="18" charset="0"/>
              </a:rPr>
              <a:t> </a:t>
            </a:r>
            <a:r>
              <a:rPr lang="en-US" sz="1800" b="1" i="1" dirty="0" err="1">
                <a:latin typeface="Book Antiqua" panose="02040602050305030304" pitchFamily="18" charset="0"/>
              </a:rPr>
              <a:t>az</a:t>
            </a:r>
            <a:r>
              <a:rPr lang="en-US" sz="1800" b="1" i="1" dirty="0">
                <a:latin typeface="Book Antiqua" panose="02040602050305030304" pitchFamily="18" charset="0"/>
              </a:rPr>
              <a:t> </a:t>
            </a:r>
            <a:r>
              <a:rPr lang="en-US" sz="1800" b="1" i="1" dirty="0" err="1">
                <a:latin typeface="Book Antiqua" panose="02040602050305030304" pitchFamily="18" charset="0"/>
              </a:rPr>
              <a:t>Úr</a:t>
            </a:r>
            <a:r>
              <a:rPr lang="en-US" sz="1800" b="1" i="1" dirty="0">
                <a:latin typeface="Book Antiqua" panose="02040602050305030304" pitchFamily="18" charset="0"/>
              </a:rPr>
              <a:t>.</a:t>
            </a:r>
            <a:endParaRPr lang="en-US" sz="1800" dirty="0">
              <a:latin typeface="Book Antiqua" panose="02040602050305030304" pitchFamily="18" charset="0"/>
            </a:endParaRPr>
          </a:p>
          <a:p>
            <a:pPr marL="0" indent="360363" algn="just">
              <a:lnSpc>
                <a:spcPct val="100000"/>
              </a:lnSpc>
              <a:buNone/>
            </a:pPr>
            <a:r>
              <a:rPr lang="en-US" sz="1800" dirty="0">
                <a:latin typeface="Book Antiqua" panose="02040602050305030304" pitchFamily="18" charset="0"/>
              </a:rPr>
              <a:t>Az </a:t>
            </a:r>
            <a:r>
              <a:rPr lang="en-US" sz="1800" dirty="0" err="1">
                <a:latin typeface="Book Antiqua" panose="02040602050305030304" pitchFamily="18" charset="0"/>
              </a:rPr>
              <a:t>örömhír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tanúságot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tesz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arról</a:t>
            </a:r>
            <a:r>
              <a:rPr lang="en-US" sz="1800" dirty="0">
                <a:latin typeface="Book Antiqua" panose="02040602050305030304" pitchFamily="18" charset="0"/>
              </a:rPr>
              <a:t>, </a:t>
            </a:r>
            <a:r>
              <a:rPr lang="en-US" sz="1800" dirty="0" err="1">
                <a:latin typeface="Book Antiqua" panose="02040602050305030304" pitchFamily="18" charset="0"/>
              </a:rPr>
              <a:t>hogy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Jézus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folyamatosan</a:t>
            </a:r>
            <a:r>
              <a:rPr lang="en-US" sz="1800" dirty="0">
                <a:latin typeface="Book Antiqua" panose="02040602050305030304" pitchFamily="18" charset="0"/>
              </a:rPr>
              <a:t> a </a:t>
            </a:r>
            <a:r>
              <a:rPr lang="en-US" sz="1800" dirty="0" err="1">
                <a:latin typeface="Book Antiqua" panose="02040602050305030304" pitchFamily="18" charset="0"/>
              </a:rPr>
              <a:t>kirekesztett</a:t>
            </a:r>
            <a:r>
              <a:rPr lang="en-US" sz="1800" dirty="0">
                <a:latin typeface="Book Antiqua" panose="02040602050305030304" pitchFamily="18" charset="0"/>
              </a:rPr>
              <a:t>, </a:t>
            </a:r>
            <a:r>
              <a:rPr lang="en-US" sz="1800" dirty="0" err="1">
                <a:latin typeface="Book Antiqua" panose="02040602050305030304" pitchFamily="18" charset="0"/>
              </a:rPr>
              <a:t>marginalizált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és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elfelejtett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emberek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felé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közeledik</a:t>
            </a:r>
            <a:r>
              <a:rPr lang="en-US" sz="1800" dirty="0">
                <a:latin typeface="Book Antiqua" panose="0204060205030503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800" dirty="0" err="1">
                <a:latin typeface="Book Antiqua" panose="02040602050305030304" pitchFamily="18" charset="0"/>
              </a:rPr>
              <a:t>Jézus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szolgálatának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jellemzője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az</a:t>
            </a:r>
            <a:r>
              <a:rPr lang="en-US" sz="1800" dirty="0">
                <a:latin typeface="Book Antiqua" panose="02040602050305030304" pitchFamily="18" charset="0"/>
              </a:rPr>
              <a:t>, </a:t>
            </a:r>
            <a:r>
              <a:rPr lang="en-US" sz="1800" dirty="0" err="1">
                <a:latin typeface="Book Antiqua" panose="02040602050305030304" pitchFamily="18" charset="0"/>
              </a:rPr>
              <a:t>hogy</a:t>
            </a:r>
            <a:r>
              <a:rPr lang="en-US" sz="1800" dirty="0">
                <a:latin typeface="Book Antiqua" panose="02040602050305030304" pitchFamily="18" charset="0"/>
              </a:rPr>
              <a:t> a hit </a:t>
            </a:r>
            <a:r>
              <a:rPr lang="en-US" sz="1800" dirty="0" err="1">
                <a:latin typeface="Book Antiqua" panose="02040602050305030304" pitchFamily="18" charset="0"/>
              </a:rPr>
              <a:t>mindig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akkor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jelenik</a:t>
            </a:r>
            <a:r>
              <a:rPr lang="en-US" sz="1800" dirty="0">
                <a:latin typeface="Book Antiqua" panose="02040602050305030304" pitchFamily="18" charset="0"/>
              </a:rPr>
              <a:t> meg, </a:t>
            </a:r>
            <a:r>
              <a:rPr lang="en-US" sz="1800" dirty="0" err="1">
                <a:latin typeface="Book Antiqua" panose="02040602050305030304" pitchFamily="18" charset="0"/>
              </a:rPr>
              <a:t>amikor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az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embereket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megbecsülik</a:t>
            </a:r>
            <a:r>
              <a:rPr lang="en-US" sz="1800" dirty="0">
                <a:latin typeface="Book Antiqua" panose="02040602050305030304" pitchFamily="18" charset="0"/>
              </a:rPr>
              <a:t>: ha </a:t>
            </a:r>
            <a:r>
              <a:rPr lang="en-US" sz="1800" dirty="0" err="1">
                <a:latin typeface="Book Antiqua" panose="02040602050305030304" pitchFamily="18" charset="0"/>
              </a:rPr>
              <a:t>kérésük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meghallgatásra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talál</a:t>
            </a:r>
            <a:r>
              <a:rPr lang="en-US" sz="1800" dirty="0">
                <a:latin typeface="Book Antiqua" panose="02040602050305030304" pitchFamily="18" charset="0"/>
              </a:rPr>
              <a:t>, ha </a:t>
            </a:r>
            <a:r>
              <a:rPr lang="en-US" sz="1800" dirty="0" err="1">
                <a:latin typeface="Book Antiqua" panose="02040602050305030304" pitchFamily="18" charset="0"/>
              </a:rPr>
              <a:t>segítségükre</a:t>
            </a:r>
            <a:r>
              <a:rPr lang="en-US" sz="1800" dirty="0">
                <a:latin typeface="Book Antiqua" panose="02040602050305030304" pitchFamily="18" charset="0"/>
              </a:rPr>
              <a:t> van </a:t>
            </a:r>
            <a:r>
              <a:rPr lang="en-US" sz="1800" dirty="0" err="1">
                <a:latin typeface="Book Antiqua" panose="02040602050305030304" pitchFamily="18" charset="0"/>
              </a:rPr>
              <a:t>nehézségeikben</a:t>
            </a:r>
            <a:r>
              <a:rPr lang="en-US" sz="1800" dirty="0">
                <a:latin typeface="Book Antiqua" panose="02040602050305030304" pitchFamily="18" charset="0"/>
              </a:rPr>
              <a:t>, ha </a:t>
            </a:r>
            <a:r>
              <a:rPr lang="en-US" sz="1800" dirty="0" err="1">
                <a:latin typeface="Book Antiqua" panose="02040602050305030304" pitchFamily="18" charset="0"/>
              </a:rPr>
              <a:t>jelenlétüket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értékelik</a:t>
            </a:r>
            <a:r>
              <a:rPr lang="en-US" sz="1800" dirty="0">
                <a:latin typeface="Book Antiqua" panose="02040602050305030304" pitchFamily="18" charset="0"/>
              </a:rPr>
              <a:t>, </a:t>
            </a:r>
            <a:r>
              <a:rPr lang="en-US" sz="1800" dirty="0" err="1">
                <a:latin typeface="Book Antiqua" panose="02040602050305030304" pitchFamily="18" charset="0"/>
              </a:rPr>
              <a:t>méltóságukat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Isten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tekintete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megerősíti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és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helyreállítja</a:t>
            </a:r>
            <a:r>
              <a:rPr lang="en-US" sz="1800" dirty="0">
                <a:latin typeface="Book Antiqua" panose="02040602050305030304" pitchFamily="18" charset="0"/>
              </a:rPr>
              <a:t> a </a:t>
            </a:r>
            <a:r>
              <a:rPr lang="en-US" sz="1800" dirty="0" err="1">
                <a:latin typeface="Book Antiqua" panose="02040602050305030304" pitchFamily="18" charset="0"/>
              </a:rPr>
              <a:t>közösségen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belül</a:t>
            </a:r>
            <a:r>
              <a:rPr lang="en-US" sz="1800" dirty="0">
                <a:latin typeface="Book Antiqua" panose="02040602050305030304" pitchFamily="18" charset="0"/>
              </a:rPr>
              <a:t> (pl. Mt 15, 21- 28, Jn 4, 1-42). </a:t>
            </a:r>
            <a:endParaRPr lang="en-US" sz="1400" b="1" i="1" dirty="0">
              <a:sym typeface="Arial"/>
            </a:endParaRPr>
          </a:p>
        </p:txBody>
      </p:sp>
      <p:pic>
        <p:nvPicPr>
          <p:cNvPr id="7" name="Kép 6" descr="A képen szöveg, személy látható&#10;&#10;Automatikusan generált leírás">
            <a:extLst>
              <a:ext uri="{FF2B5EF4-FFF2-40B4-BE49-F238E27FC236}">
                <a16:creationId xmlns:a16="http://schemas.microsoft.com/office/drawing/2014/main" id="{9E96CC53-F010-4060-A5E0-7E32D0BE67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7" r="-2" b="-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7497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 descr="A képen épület, építőanyag, szobor, kő látható&#10;&#10;Automatikusan generált leírás">
            <a:extLst>
              <a:ext uri="{FF2B5EF4-FFF2-40B4-BE49-F238E27FC236}">
                <a16:creationId xmlns:a16="http://schemas.microsoft.com/office/drawing/2014/main" id="{6203176F-C05D-4132-8E22-64328349CD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68" b="12647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2" name="Google Shape;311;p26">
            <a:extLst>
              <a:ext uri="{FF2B5EF4-FFF2-40B4-BE49-F238E27FC236}">
                <a16:creationId xmlns:a16="http://schemas.microsoft.com/office/drawing/2014/main" id="{817E877A-3BE3-44AF-9034-179FF91F7105}"/>
              </a:ext>
            </a:extLst>
          </p:cNvPr>
          <p:cNvSpPr txBox="1">
            <a:spLocks/>
          </p:cNvSpPr>
          <p:nvPr/>
        </p:nvSpPr>
        <p:spPr>
          <a:xfrm>
            <a:off x="6345381" y="692943"/>
            <a:ext cx="5158140" cy="5472113"/>
          </a:xfrm>
          <a:prstGeom prst="rect">
            <a:avLst/>
          </a:prstGeom>
        </p:spPr>
        <p:txBody>
          <a:bodyPr spcFirstLastPara="1" vert="horz" lIns="91440" tIns="45720" rIns="91440" bIns="45720" numCol="1" rtlCol="0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4988" algn="just">
              <a:lnSpc>
                <a:spcPct val="150000"/>
              </a:lnSpc>
              <a:buClr>
                <a:schemeClr val="dk1"/>
              </a:buClr>
              <a:buSzPts val="1100"/>
              <a:buNone/>
            </a:pPr>
            <a:r>
              <a:rPr lang="en-US" sz="2400" dirty="0">
                <a:latin typeface="Book Antiqua" panose="02040602050305030304" pitchFamily="18" charset="0"/>
              </a:rPr>
              <a:t>A </a:t>
            </a:r>
            <a:r>
              <a:rPr lang="en-US" sz="2400" b="1" dirty="0" err="1">
                <a:latin typeface="Book Antiqua" panose="02040602050305030304" pitchFamily="18" charset="0"/>
              </a:rPr>
              <a:t>második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kép</a:t>
            </a:r>
            <a:r>
              <a:rPr lang="en-US" sz="2400" dirty="0">
                <a:latin typeface="Book Antiqua" panose="02040602050305030304" pitchFamily="18" charset="0"/>
              </a:rPr>
              <a:t> a </a:t>
            </a:r>
            <a:r>
              <a:rPr lang="en-US" sz="2400" dirty="0" err="1">
                <a:latin typeface="Book Antiqua" panose="02040602050305030304" pitchFamily="18" charset="0"/>
              </a:rPr>
              <a:t>Szentlélek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megtapasztalására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utal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latin typeface="Book Antiqua" panose="02040602050305030304" pitchFamily="18" charset="0"/>
              </a:rPr>
              <a:t>amelyben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Péter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és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az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ősegyház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felismeri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annak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veszélyét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latin typeface="Book Antiqua" panose="02040602050305030304" pitchFamily="18" charset="0"/>
              </a:rPr>
              <a:t>hogy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indokolatlan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korlátokat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állítson</a:t>
            </a:r>
            <a:r>
              <a:rPr lang="en-US" sz="2400" dirty="0">
                <a:latin typeface="Book Antiqua" panose="02040602050305030304" pitchFamily="18" charset="0"/>
              </a:rPr>
              <a:t> a hit </a:t>
            </a:r>
            <a:r>
              <a:rPr lang="en-US" sz="2400" dirty="0" err="1">
                <a:latin typeface="Book Antiqua" panose="02040602050305030304" pitchFamily="18" charset="0"/>
              </a:rPr>
              <a:t>terjedése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elé</a:t>
            </a:r>
            <a:r>
              <a:rPr lang="en-US" sz="2400" dirty="0">
                <a:latin typeface="Book Antiqua" panose="02040602050305030304" pitchFamily="18" charset="0"/>
              </a:rPr>
              <a:t>.</a:t>
            </a:r>
            <a:endParaRPr lang="hu-HU" sz="2400" dirty="0">
              <a:latin typeface="Book Antiqua" panose="02040602050305030304" pitchFamily="18" charset="0"/>
            </a:endParaRPr>
          </a:p>
          <a:p>
            <a:pPr marL="0" indent="534988" algn="just">
              <a:lnSpc>
                <a:spcPct val="150000"/>
              </a:lnSpc>
              <a:buClr>
                <a:schemeClr val="dk1"/>
              </a:buClr>
              <a:buSzPts val="1100"/>
              <a:buNone/>
            </a:pPr>
            <a:r>
              <a:rPr lang="en-US" sz="2400" dirty="0" err="1">
                <a:latin typeface="Book Antiqua" panose="02040602050305030304" pitchFamily="18" charset="0"/>
              </a:rPr>
              <a:t>Amint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Pétert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megváltoztatta</a:t>
            </a:r>
            <a:r>
              <a:rPr lang="en-US" sz="2400" dirty="0">
                <a:latin typeface="Book Antiqua" panose="02040602050305030304" pitchFamily="18" charset="0"/>
              </a:rPr>
              <a:t> a </a:t>
            </a:r>
            <a:r>
              <a:rPr lang="en-US" sz="2400" dirty="0" err="1">
                <a:latin typeface="Book Antiqua" panose="02040602050305030304" pitchFamily="18" charset="0"/>
              </a:rPr>
              <a:t>Kornéliusszal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való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találkozás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tapasztalata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latin typeface="Book Antiqua" panose="02040602050305030304" pitchFamily="18" charset="0"/>
              </a:rPr>
              <a:t>nekünk</a:t>
            </a:r>
            <a:r>
              <a:rPr lang="en-US" sz="2400" dirty="0">
                <a:latin typeface="Book Antiqua" panose="02040602050305030304" pitchFamily="18" charset="0"/>
              </a:rPr>
              <a:t> is </a:t>
            </a:r>
            <a:r>
              <a:rPr lang="en-US" sz="2400" dirty="0" err="1">
                <a:latin typeface="Book Antiqua" panose="02040602050305030304" pitchFamily="18" charset="0"/>
              </a:rPr>
              <a:t>engednünk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kell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latin typeface="Book Antiqua" panose="02040602050305030304" pitchFamily="18" charset="0"/>
              </a:rPr>
              <a:t>hogy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átalakuljunk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attól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latin typeface="Book Antiqua" panose="02040602050305030304" pitchFamily="18" charset="0"/>
              </a:rPr>
              <a:t>amire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Isten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meghív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minket</a:t>
            </a:r>
            <a:r>
              <a:rPr lang="en-US" sz="2400" dirty="0">
                <a:latin typeface="Book Antiqua" panose="02040602050305030304" pitchFamily="18" charset="0"/>
              </a:rPr>
              <a:t> (</a:t>
            </a:r>
            <a:r>
              <a:rPr lang="en-US" sz="2400" dirty="0" err="1">
                <a:latin typeface="Book Antiqua" panose="02040602050305030304" pitchFamily="18" charset="0"/>
              </a:rPr>
              <a:t>ApCsel</a:t>
            </a:r>
            <a:r>
              <a:rPr lang="en-US" sz="2400" dirty="0">
                <a:latin typeface="Book Antiqua" panose="02040602050305030304" pitchFamily="18" charset="0"/>
              </a:rPr>
              <a:t> 10). </a:t>
            </a:r>
          </a:p>
        </p:txBody>
      </p:sp>
    </p:spTree>
    <p:extLst>
      <p:ext uri="{BB962C8B-B14F-4D97-AF65-F5344CB8AC3E}">
        <p14:creationId xmlns:p14="http://schemas.microsoft.com/office/powerpoint/2010/main" val="314661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1407</Words>
  <Application>Microsoft Office PowerPoint</Application>
  <PresentationFormat>Szélesvásznú</PresentationFormat>
  <Paragraphs>68</Paragraphs>
  <Slides>18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4" baseType="lpstr">
      <vt:lpstr>Arial</vt:lpstr>
      <vt:lpstr>Book Antiqua</vt:lpstr>
      <vt:lpstr>Calibri</vt:lpstr>
      <vt:lpstr>Calibri Light</vt:lpstr>
      <vt:lpstr>Helvetica Neue Light</vt:lpstr>
      <vt:lpstr>Office-téma</vt:lpstr>
      <vt:lpstr>PowerPoint-bemutató</vt:lpstr>
      <vt:lpstr>PowerPoint-bemutató</vt:lpstr>
      <vt:lpstr>PowerPoint-bemutató</vt:lpstr>
      <vt:lpstr>A Szentlélek vezetésével az Egyház válaszoljon eredeti hivatására, hogy Isten népének teljes bevonásával végezze küldetését.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konzultációnál feltehető kérdések: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Dicu Adrian</dc:creator>
  <cp:lastModifiedBy>Catolica Arhiepiscopia Romano</cp:lastModifiedBy>
  <cp:revision>25</cp:revision>
  <dcterms:created xsi:type="dcterms:W3CDTF">2021-11-19T12:28:01Z</dcterms:created>
  <dcterms:modified xsi:type="dcterms:W3CDTF">2021-11-25T13:33:38Z</dcterms:modified>
</cp:coreProperties>
</file>