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58" r:id="rId5"/>
    <p:sldId id="259" r:id="rId6"/>
    <p:sldId id="266" r:id="rId7"/>
    <p:sldId id="267" r:id="rId8"/>
    <p:sldId id="273" r:id="rId9"/>
    <p:sldId id="268" r:id="rId10"/>
    <p:sldId id="269" r:id="rId11"/>
    <p:sldId id="270" r:id="rId12"/>
    <p:sldId id="260" r:id="rId13"/>
    <p:sldId id="261" r:id="rId14"/>
    <p:sldId id="262" r:id="rId15"/>
    <p:sldId id="263" r:id="rId16"/>
    <p:sldId id="264" r:id="rId17"/>
    <p:sldId id="265" r:id="rId18"/>
    <p:sldId id="271" r:id="rId19"/>
    <p:sldId id="272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ss Csongor" initials="V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60" d="100"/>
          <a:sy n="60" d="100"/>
        </p:scale>
        <p:origin x="87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B5ABE-C97E-458A-B2A2-7BA436C49FDE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A7F24-212D-4E3E-B30F-3F579E6410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97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A7F24-212D-4E3E-B30F-3F579E6410A9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13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C9160C-00BF-4805-AF4D-ADB469ECE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CAB648E-9ED2-4A72-9377-0E14C9708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FB5582-D9A3-431E-B3EB-B597B1960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C01275-4FD0-4053-8325-77E7B7EA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E813BE-72DF-4F3C-97A6-1E18B0F0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100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FDF3D8-4C66-48D9-83F9-A47F740A1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4BB2302-CDE5-4D73-AFA4-F1CC4B241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2D172C-1C41-4C9C-829E-1C7657E7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CD91B3-BC90-4805-9378-B58E36EB4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2133C85-E5F6-42CB-B72C-C85F9D91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022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1FF0404-C8A7-49C9-AA95-7A4BFB9C1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AD1529C-7DBF-4BE4-80A4-27E623D9A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F917DE-4095-4DD4-ACB1-94BE8E8C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DE8B715-FEFD-4742-8170-61A57B8C7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194E3FA-0A90-4688-9245-A308F7781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648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0620BC-5C98-4FA8-B4A3-7FBF9DCB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DF5CF5-C223-46EE-8C28-F96A4139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9C3B443-D927-4FF1-A6F0-3A2BF74A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CC10F5E-8702-4073-A695-BF677855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1B0243-686E-409B-9A02-76FF9C14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533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FF6A82-F5A0-4876-B7D4-EE7CDD465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8CC4907-54DB-430C-AE7B-BD1AB56C9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A2615E1-933D-4716-9EFF-18F8BB6A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1E0B8D-86DF-4E27-A822-09812535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F4D50B-CD6B-443E-821A-702AB0F63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56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5D2AB6-4853-4CA6-A350-2E0776676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9A98CC-FAE3-449B-A90C-C7ABB2A88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5FB6AE2-C198-43AB-A5DE-C18CB7BD5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4CA66DC-5D7D-41B6-88BE-D23E257F7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E53ABD8-F996-492F-BC07-FE5AB44C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EBF3C12-C480-417B-8039-24C84485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54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C08601-579C-43EB-BC4D-66B06824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B5E80-DDCB-44E1-9A96-16D9B3424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C461495-2A6A-49EB-884E-189E1F885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4D5E742-B4BD-4A53-B0D1-43530C8FD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1E6C2FD-E60C-454F-8694-68839037D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21750B9-390B-4BD7-9616-ACE50D0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8207912-5081-483B-914E-98586604F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48DA346-F56E-42C7-8CD2-6F851B87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871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219D2B-A4CF-468C-9318-E09675886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C9D4CB4-E637-4E47-B387-0BE5891A9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310E657-7EF0-4A7D-A6A6-BC51C72F2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12613C1-B4AE-4D52-975E-58EA0D0F5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118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C917EB1-E522-4F9D-AC16-6596600D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B81D3E3-25B6-4C45-A90C-B4103FBB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0635113-1019-45F4-9511-70D815A6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054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84FDD6-8D12-40E8-90EF-C8580232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D332AB-2783-4BD6-A823-8B08E1116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732097B-37DE-4773-8422-9A9E4B726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1EBD64B-C6E7-41E5-82B5-38E9F01A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ECB991E-21C0-4069-B9C8-50AD17DB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2C7783F-9B32-42B1-A95E-FA1DC73F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490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6B7BF6-8ED1-4DC5-8C02-BEB6CC09B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52EA4B1-9EC0-4310-A6F2-2411FE2ADE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2A6D666-8FCB-4164-9E6F-674C36C93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D6E722-D801-4768-B1F1-F0A0B847E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4A176F8-291B-416E-882D-A7393AD86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357DF36-B2CC-44B3-8580-21FD635E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993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6BBB257-83C6-444D-B5BC-5283F886E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91EC9F3-CC78-4BB8-809F-719B36F06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939561-2981-4D66-BE24-0B9044D59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33C59-5707-47CC-97A2-AA4CF41BA162}" type="datetimeFigureOut">
              <a:rPr lang="hu-HU" smtClean="0"/>
              <a:t>2021. 11. 25.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CD440D-CC1F-4781-A370-76F129AB1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086952E-4D24-4F8F-AEA5-92C5BDF02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A61D7-7D9E-45C6-9693-01B56F32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521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1;p1">
            <a:extLst>
              <a:ext uri="{FF2B5EF4-FFF2-40B4-BE49-F238E27FC236}">
                <a16:creationId xmlns:a16="http://schemas.microsoft.com/office/drawing/2014/main" id="{4D9F237D-F34A-43FB-B3C2-8CD7B187418B}"/>
              </a:ext>
            </a:extLst>
          </p:cNvPr>
          <p:cNvSpPr txBox="1">
            <a:spLocks/>
          </p:cNvSpPr>
          <p:nvPr/>
        </p:nvSpPr>
        <p:spPr>
          <a:xfrm>
            <a:off x="5596750" y="257175"/>
            <a:ext cx="6128526" cy="7424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buSzPct val="122222"/>
            </a:pPr>
            <a:r>
              <a:rPr lang="en-US" sz="4000" dirty="0" err="1">
                <a:solidFill>
                  <a:srgbClr val="FFC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Pentru</a:t>
            </a:r>
            <a:r>
              <a:rPr lang="en-US" sz="4000" dirty="0">
                <a:solidFill>
                  <a:srgbClr val="FFC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o </a:t>
            </a:r>
            <a:r>
              <a:rPr lang="en-US" sz="4000" dirty="0" err="1">
                <a:solidFill>
                  <a:srgbClr val="FFC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Biserică</a:t>
            </a:r>
            <a:r>
              <a:rPr lang="en-US" sz="4000" dirty="0">
                <a:solidFill>
                  <a:srgbClr val="FFC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sinodală</a:t>
            </a:r>
            <a:endParaRPr lang="en-US" sz="4000" dirty="0">
              <a:solidFill>
                <a:srgbClr val="FFC000"/>
              </a:solidFill>
              <a:latin typeface="Georgia" panose="0204050205040502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2;p1">
            <a:extLst>
              <a:ext uri="{FF2B5EF4-FFF2-40B4-BE49-F238E27FC236}">
                <a16:creationId xmlns:a16="http://schemas.microsoft.com/office/drawing/2014/main" id="{724C9D7A-403F-49AE-A714-0832F94D6E3C}"/>
              </a:ext>
            </a:extLst>
          </p:cNvPr>
          <p:cNvSpPr txBox="1">
            <a:spLocks/>
          </p:cNvSpPr>
          <p:nvPr/>
        </p:nvSpPr>
        <p:spPr>
          <a:xfrm>
            <a:off x="6602024" y="1061818"/>
            <a:ext cx="5123252" cy="6305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buSzPts val="2200"/>
            </a:pPr>
            <a:r>
              <a:rPr lang="hu-HU" sz="2800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Etapa</a:t>
            </a:r>
            <a:r>
              <a:rPr lang="hu-HU" sz="2800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Diecezană</a:t>
            </a:r>
            <a:endParaRPr lang="hu-HU" sz="2800" dirty="0">
              <a:solidFill>
                <a:srgbClr val="00B050"/>
              </a:solidFill>
              <a:latin typeface="Georgia" panose="02040502050405020303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3C6D3BED-8976-436A-947F-389BE4F38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479" y="2260246"/>
            <a:ext cx="2797571" cy="3323256"/>
          </a:xfrm>
          <a:prstGeom prst="rect">
            <a:avLst/>
          </a:prstGeom>
        </p:spPr>
      </p:pic>
      <p:sp>
        <p:nvSpPr>
          <p:cNvPr id="7" name="Google Shape;122;p1">
            <a:extLst>
              <a:ext uri="{FF2B5EF4-FFF2-40B4-BE49-F238E27FC236}">
                <a16:creationId xmlns:a16="http://schemas.microsoft.com/office/drawing/2014/main" id="{DA8792A4-1970-40BA-9476-CFC7E63BAA9F}"/>
              </a:ext>
            </a:extLst>
          </p:cNvPr>
          <p:cNvSpPr txBox="1">
            <a:spLocks/>
          </p:cNvSpPr>
          <p:nvPr/>
        </p:nvSpPr>
        <p:spPr>
          <a:xfrm>
            <a:off x="4312932" y="6151359"/>
            <a:ext cx="3576547" cy="44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2200"/>
              <a:buFont typeface="Helvetica Neue Light"/>
              <a:buNone/>
              <a:defRPr sz="2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8F32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DE8F3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 algn="l">
              <a:lnSpc>
                <a:spcPct val="90000"/>
              </a:lnSpc>
            </a:pPr>
            <a:r>
              <a:rPr lang="hu-HU" sz="2800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Arhidieceza</a:t>
            </a:r>
            <a:r>
              <a:rPr lang="hu-HU" sz="2800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Alba </a:t>
            </a:r>
            <a:r>
              <a:rPr lang="hu-HU" sz="2800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Iulia</a:t>
            </a:r>
            <a:endParaRPr lang="hu-HU" sz="2800" cap="small" dirty="0">
              <a:solidFill>
                <a:srgbClr val="00B050"/>
              </a:solidFill>
              <a:latin typeface="Georgia" panose="02040502050405020303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749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épület, építőanyag, szobor, kő látható&#10;&#10;Automatikusan generált leírás">
            <a:extLst>
              <a:ext uri="{FF2B5EF4-FFF2-40B4-BE49-F238E27FC236}">
                <a16:creationId xmlns:a16="http://schemas.microsoft.com/office/drawing/2014/main" id="{6203176F-C05D-4132-8E22-64328349CD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8" b="12647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2" name="Google Shape;311;p26">
            <a:extLst>
              <a:ext uri="{FF2B5EF4-FFF2-40B4-BE49-F238E27FC236}">
                <a16:creationId xmlns:a16="http://schemas.microsoft.com/office/drawing/2014/main" id="{817E877A-3BE3-44AF-9034-179FF91F7105}"/>
              </a:ext>
            </a:extLst>
          </p:cNvPr>
          <p:cNvSpPr txBox="1">
            <a:spLocks/>
          </p:cNvSpPr>
          <p:nvPr/>
        </p:nvSpPr>
        <p:spPr>
          <a:xfrm>
            <a:off x="6096000" y="692943"/>
            <a:ext cx="5868202" cy="5472113"/>
          </a:xfrm>
          <a:prstGeom prst="rect">
            <a:avLst/>
          </a:prstGeom>
        </p:spPr>
        <p:txBody>
          <a:bodyPr spcFirstLastPara="1" vert="horz" lIns="91440" tIns="45720" rIns="91440" bIns="45720" numCol="1" rtlCol="0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4988" algn="just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r>
              <a:rPr lang="en-US" sz="2400" b="1" dirty="0">
                <a:latin typeface="Georgia" panose="02040502050405020303" pitchFamily="18" charset="0"/>
              </a:rPr>
              <a:t>A </a:t>
            </a:r>
            <a:r>
              <a:rPr lang="en-US" sz="2400" b="1" dirty="0" err="1">
                <a:latin typeface="Georgia" panose="02040502050405020303" pitchFamily="18" charset="0"/>
              </a:rPr>
              <a:t>doua</a:t>
            </a:r>
            <a:r>
              <a:rPr lang="en-US" sz="2400" b="1" dirty="0">
                <a:latin typeface="Georgia" panose="02040502050405020303" pitchFamily="18" charset="0"/>
              </a:rPr>
              <a:t> imagine</a:t>
            </a:r>
            <a:r>
              <a:rPr lang="en-US" sz="2400" dirty="0">
                <a:latin typeface="Georgia" panose="02040502050405020303" pitchFamily="18" charset="0"/>
              </a:rPr>
              <a:t> se </a:t>
            </a:r>
            <a:r>
              <a:rPr lang="en-US" sz="2400" dirty="0" err="1">
                <a:latin typeface="Georgia" panose="02040502050405020303" pitchFamily="18" charset="0"/>
              </a:rPr>
              <a:t>referă</a:t>
            </a:r>
            <a:r>
              <a:rPr lang="en-US" sz="2400" dirty="0">
                <a:latin typeface="Georgia" panose="02040502050405020303" pitchFamily="18" charset="0"/>
              </a:rPr>
              <a:t> la </a:t>
            </a:r>
            <a:r>
              <a:rPr lang="en-US" sz="2400" dirty="0" err="1">
                <a:latin typeface="Georgia" panose="02040502050405020303" pitchFamily="18" charset="0"/>
              </a:rPr>
              <a:t>experimentarea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Duhului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Sfânt</a:t>
            </a:r>
            <a:r>
              <a:rPr lang="en-US" sz="2400" dirty="0">
                <a:latin typeface="Georgia" panose="02040502050405020303" pitchFamily="18" charset="0"/>
              </a:rPr>
              <a:t>, </a:t>
            </a:r>
            <a:r>
              <a:rPr lang="en-US" sz="2400" dirty="0" err="1">
                <a:latin typeface="Georgia" panose="02040502050405020303" pitchFamily="18" charset="0"/>
              </a:rPr>
              <a:t>în</a:t>
            </a:r>
            <a:r>
              <a:rPr lang="en-US" sz="2400" dirty="0">
                <a:latin typeface="Georgia" panose="02040502050405020303" pitchFamily="18" charset="0"/>
              </a:rPr>
              <a:t> care </a:t>
            </a:r>
            <a:r>
              <a:rPr lang="en-US" sz="2400" dirty="0" err="1">
                <a:latin typeface="Georgia" panose="02040502050405020303" pitchFamily="18" charset="0"/>
              </a:rPr>
              <a:t>Petru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și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Biserica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primară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recunosc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pericolul</a:t>
            </a:r>
            <a:r>
              <a:rPr lang="en-US" sz="2400" dirty="0">
                <a:latin typeface="Georgia" panose="02040502050405020303" pitchFamily="18" charset="0"/>
              </a:rPr>
              <a:t> de a </a:t>
            </a:r>
            <a:r>
              <a:rPr lang="en-US" sz="2400" dirty="0" err="1">
                <a:latin typeface="Georgia" panose="02040502050405020303" pitchFamily="18" charset="0"/>
              </a:rPr>
              <a:t>impune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limite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nejustificate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răspândirii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credinței</a:t>
            </a:r>
            <a:r>
              <a:rPr lang="en-US" sz="2400" dirty="0">
                <a:latin typeface="Georgia" panose="02040502050405020303" pitchFamily="18" charset="0"/>
              </a:rPr>
              <a:t>. </a:t>
            </a:r>
          </a:p>
          <a:p>
            <a:pPr marL="0" indent="534988" algn="just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r>
              <a:rPr lang="en-US" sz="2400" dirty="0" err="1">
                <a:latin typeface="Georgia" panose="02040502050405020303" pitchFamily="18" charset="0"/>
              </a:rPr>
              <a:t>Așa</a:t>
            </a:r>
            <a:r>
              <a:rPr lang="en-US" sz="2400" dirty="0">
                <a:latin typeface="Georgia" panose="02040502050405020303" pitchFamily="18" charset="0"/>
              </a:rPr>
              <a:t> cum </a:t>
            </a:r>
            <a:r>
              <a:rPr lang="en-US" sz="2400" dirty="0" err="1">
                <a:latin typeface="Georgia" panose="02040502050405020303" pitchFamily="18" charset="0"/>
              </a:rPr>
              <a:t>Petru</a:t>
            </a:r>
            <a:r>
              <a:rPr lang="en-US" sz="2400" dirty="0">
                <a:latin typeface="Georgia" panose="02040502050405020303" pitchFamily="18" charset="0"/>
              </a:rPr>
              <a:t> a </a:t>
            </a:r>
            <a:r>
              <a:rPr lang="en-US" sz="2400" dirty="0" err="1">
                <a:latin typeface="Georgia" panose="02040502050405020303" pitchFamily="18" charset="0"/>
              </a:rPr>
              <a:t>fost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schimbat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în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urma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întâlniri</a:t>
            </a:r>
            <a:r>
              <a:rPr lang="en-US" sz="2400" dirty="0">
                <a:latin typeface="Georgia" panose="02040502050405020303" pitchFamily="18" charset="0"/>
              </a:rPr>
              <a:t> cu Cornelius </a:t>
            </a:r>
            <a:r>
              <a:rPr lang="en-US" sz="2400" dirty="0" err="1">
                <a:latin typeface="Georgia" panose="02040502050405020303" pitchFamily="18" charset="0"/>
              </a:rPr>
              <a:t>și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noi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trebuie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să</a:t>
            </a:r>
            <a:r>
              <a:rPr lang="ro-RO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permitem</a:t>
            </a:r>
            <a:r>
              <a:rPr lang="en-US" sz="2400" dirty="0">
                <a:latin typeface="Georgia" panose="02040502050405020303" pitchFamily="18" charset="0"/>
              </a:rPr>
              <a:t>, de </a:t>
            </a:r>
            <a:r>
              <a:rPr lang="en-US" sz="2400" dirty="0" err="1">
                <a:latin typeface="Georgia" panose="02040502050405020303" pitchFamily="18" charset="0"/>
              </a:rPr>
              <a:t>asemenea</a:t>
            </a:r>
            <a:r>
              <a:rPr lang="en-US" sz="2400" dirty="0">
                <a:latin typeface="Georgia" panose="02040502050405020303" pitchFamily="18" charset="0"/>
              </a:rPr>
              <a:t>, </a:t>
            </a:r>
            <a:r>
              <a:rPr lang="en-US" sz="2400" dirty="0" err="1">
                <a:latin typeface="Georgia" panose="02040502050405020303" pitchFamily="18" charset="0"/>
              </a:rPr>
              <a:t>să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fim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transformați</a:t>
            </a:r>
            <a:r>
              <a:rPr lang="en-US" sz="2400" dirty="0">
                <a:latin typeface="Georgia" panose="02040502050405020303" pitchFamily="18" charset="0"/>
              </a:rPr>
              <a:t> la </a:t>
            </a:r>
            <a:r>
              <a:rPr lang="en-US" sz="2400" dirty="0" err="1">
                <a:latin typeface="Georgia" panose="02040502050405020303" pitchFamily="18" charset="0"/>
              </a:rPr>
              <a:t>ceea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ce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Dumnezeu</a:t>
            </a:r>
            <a:r>
              <a:rPr lang="en-US" sz="2400" dirty="0">
                <a:latin typeface="Georgia" panose="02040502050405020303" pitchFamily="18" charset="0"/>
              </a:rPr>
              <a:t> ne </a:t>
            </a:r>
            <a:r>
              <a:rPr lang="en-US" sz="2400" dirty="0" err="1">
                <a:latin typeface="Georgia" panose="02040502050405020303" pitchFamily="18" charset="0"/>
              </a:rPr>
              <a:t>invită</a:t>
            </a:r>
            <a:r>
              <a:rPr lang="en-US" sz="2400" dirty="0">
                <a:latin typeface="Georgia" panose="02040502050405020303" pitchFamily="18" charset="0"/>
              </a:rPr>
              <a:t>. (</a:t>
            </a:r>
            <a:r>
              <a:rPr lang="ro-RO" sz="2400" dirty="0">
                <a:latin typeface="Georgia" panose="02040502050405020303" pitchFamily="18" charset="0"/>
              </a:rPr>
              <a:t>Faptele</a:t>
            </a:r>
            <a:r>
              <a:rPr lang="en-US" sz="2400" dirty="0">
                <a:latin typeface="Georgia" panose="02040502050405020303" pitchFamily="18" charset="0"/>
              </a:rPr>
              <a:t> 10). </a:t>
            </a:r>
          </a:p>
        </p:txBody>
      </p:sp>
    </p:spTree>
    <p:extLst>
      <p:ext uri="{BB962C8B-B14F-4D97-AF65-F5344CB8AC3E}">
        <p14:creationId xmlns:p14="http://schemas.microsoft.com/office/powerpoint/2010/main" val="314661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765243-D4FC-4355-8FBB-03F75F4E9B8E}"/>
              </a:ext>
            </a:extLst>
          </p:cNvPr>
          <p:cNvSpPr txBox="1">
            <a:spLocks/>
          </p:cNvSpPr>
          <p:nvPr/>
        </p:nvSpPr>
        <p:spPr>
          <a:xfrm>
            <a:off x="2791325" y="370098"/>
            <a:ext cx="88695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Întrebarea</a:t>
            </a:r>
            <a:r>
              <a:rPr lang="en-US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principală</a:t>
            </a:r>
            <a:r>
              <a:rPr lang="en-US" kern="1200" dirty="0">
                <a:solidFill>
                  <a:schemeClr val="tx1"/>
                </a:solidFill>
                <a:latin typeface="Georgia" panose="02040502050405020303" pitchFamily="18" charset="0"/>
              </a:rPr>
              <a:t> a </a:t>
            </a:r>
            <a:r>
              <a:rPr lang="en-US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consultării</a:t>
            </a:r>
            <a:r>
              <a:rPr lang="ro-RO" kern="1200" dirty="0">
                <a:solidFill>
                  <a:schemeClr val="tx1"/>
                </a:solidFill>
                <a:latin typeface="Georgia" panose="02040502050405020303" pitchFamily="18" charset="0"/>
              </a:rPr>
              <a:t>:</a:t>
            </a:r>
            <a:endParaRPr lang="en-US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A5798-9123-46EC-9138-53426A5A6D72}"/>
              </a:ext>
            </a:extLst>
          </p:cNvPr>
          <p:cNvSpPr txBox="1">
            <a:spLocks/>
          </p:cNvSpPr>
          <p:nvPr/>
        </p:nvSpPr>
        <p:spPr>
          <a:xfrm>
            <a:off x="836676" y="1866425"/>
            <a:ext cx="10515600" cy="46214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800" b="1" dirty="0">
                <a:latin typeface="Georgia" panose="02040502050405020303" pitchFamily="18" charset="0"/>
              </a:rPr>
              <a:t>Cum se </a:t>
            </a:r>
            <a:r>
              <a:rPr lang="en-US" sz="4800" b="1" dirty="0" err="1">
                <a:latin typeface="Georgia" panose="02040502050405020303" pitchFamily="18" charset="0"/>
              </a:rPr>
              <a:t>întâmplă</a:t>
            </a:r>
            <a:r>
              <a:rPr lang="en-US" sz="4800" b="1" dirty="0">
                <a:latin typeface="Georgia" panose="02040502050405020303" pitchFamily="18" charset="0"/>
              </a:rPr>
              <a:t> „</a:t>
            </a:r>
            <a:r>
              <a:rPr lang="en-US" sz="4800" b="1" dirty="0" err="1">
                <a:latin typeface="Georgia" panose="02040502050405020303" pitchFamily="18" charset="0"/>
              </a:rPr>
              <a:t>progresare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comună</a:t>
            </a:r>
            <a:r>
              <a:rPr lang="en-US" sz="4800" b="1" dirty="0">
                <a:latin typeface="Georgia" panose="02040502050405020303" pitchFamily="18" charset="0"/>
              </a:rPr>
              <a:t>" </a:t>
            </a:r>
            <a:r>
              <a:rPr lang="en-US" sz="4800" b="1" dirty="0" err="1">
                <a:latin typeface="Georgia" panose="02040502050405020303" pitchFamily="18" charset="0"/>
              </a:rPr>
              <a:t>în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biserica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locală</a:t>
            </a:r>
            <a:r>
              <a:rPr lang="en-US" sz="4800" b="1" dirty="0">
                <a:latin typeface="Georgia" panose="02040502050405020303" pitchFamily="18" charset="0"/>
              </a:rPr>
              <a:t> de </a:t>
            </a:r>
            <a:r>
              <a:rPr lang="en-US" sz="4800" b="1" dirty="0" err="1">
                <a:latin typeface="Georgia" panose="02040502050405020303" pitchFamily="18" charset="0"/>
              </a:rPr>
              <a:t>astăzi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și</a:t>
            </a:r>
            <a:r>
              <a:rPr lang="en-US" sz="4800" b="1" dirty="0">
                <a:latin typeface="Georgia" panose="02040502050405020303" pitchFamily="18" charset="0"/>
              </a:rPr>
              <a:t> la </a:t>
            </a:r>
            <a:r>
              <a:rPr lang="en-US" sz="4800" b="1" dirty="0" err="1">
                <a:latin typeface="Georgia" panose="02040502050405020303" pitchFamily="18" charset="0"/>
              </a:rPr>
              <a:t>ce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pași</a:t>
            </a:r>
            <a:r>
              <a:rPr lang="en-US" sz="4800" b="1" dirty="0">
                <a:latin typeface="Georgia" panose="02040502050405020303" pitchFamily="18" charset="0"/>
              </a:rPr>
              <a:t> ne </a:t>
            </a:r>
            <a:r>
              <a:rPr lang="en-US" sz="4800" b="1" dirty="0" err="1">
                <a:latin typeface="Georgia" panose="02040502050405020303" pitchFamily="18" charset="0"/>
              </a:rPr>
              <a:t>invită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Duhul</a:t>
            </a:r>
            <a:r>
              <a:rPr lang="en-US" sz="4800" b="1" dirty="0">
                <a:latin typeface="Georgia" panose="02040502050405020303" pitchFamily="18" charset="0"/>
              </a:rPr>
              <a:t>, </a:t>
            </a:r>
            <a:br>
              <a:rPr lang="ro-RO" sz="4800" b="1" dirty="0">
                <a:latin typeface="Georgia" panose="02040502050405020303" pitchFamily="18" charset="0"/>
              </a:rPr>
            </a:br>
            <a:r>
              <a:rPr lang="en-US" sz="4800" b="1" dirty="0" err="1">
                <a:latin typeface="Georgia" panose="02040502050405020303" pitchFamily="18" charset="0"/>
              </a:rPr>
              <a:t>să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creștem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în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br>
              <a:rPr lang="ro-RO" sz="4800" b="1" dirty="0">
                <a:latin typeface="Georgia" panose="02040502050405020303" pitchFamily="18" charset="0"/>
              </a:rPr>
            </a:br>
            <a:r>
              <a:rPr lang="en-US" sz="4800" b="1" dirty="0">
                <a:latin typeface="Georgia" panose="02040502050405020303" pitchFamily="18" charset="0"/>
              </a:rPr>
              <a:t>"</a:t>
            </a:r>
            <a:r>
              <a:rPr lang="en-US" sz="4800" b="1" dirty="0" err="1">
                <a:latin typeface="Georgia" panose="02040502050405020303" pitchFamily="18" charset="0"/>
              </a:rPr>
              <a:t>progresul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nostru</a:t>
            </a:r>
            <a:r>
              <a:rPr lang="en-US" sz="4800" b="1" dirty="0">
                <a:latin typeface="Georgia" panose="02040502050405020303" pitchFamily="18" charset="0"/>
              </a:rPr>
              <a:t> </a:t>
            </a:r>
            <a:r>
              <a:rPr lang="en-US" sz="4800" b="1" dirty="0" err="1">
                <a:latin typeface="Georgia" panose="02040502050405020303" pitchFamily="18" charset="0"/>
              </a:rPr>
              <a:t>comun</a:t>
            </a:r>
            <a:r>
              <a:rPr lang="en-US" sz="4800" b="1" dirty="0">
                <a:latin typeface="Georgia" panose="02040502050405020303" pitchFamily="18" charset="0"/>
              </a:rPr>
              <a:t>"?</a:t>
            </a:r>
          </a:p>
        </p:txBody>
      </p:sp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29510C0F-AC7D-4FA7-9BD5-476847E5D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42" y="-14240"/>
            <a:ext cx="1938836" cy="1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4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EE50C4-CFD6-4FE0-9774-5C6CE87BA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334" y="37009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it-IT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Întrebări</a:t>
            </a:r>
            <a:r>
              <a:rPr lang="it-IT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it-IT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posibile</a:t>
            </a:r>
            <a:r>
              <a:rPr lang="it-IT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it-IT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în</a:t>
            </a:r>
            <a:r>
              <a:rPr lang="it-IT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it-IT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cadrul</a:t>
            </a:r>
            <a:r>
              <a:rPr lang="it-IT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it-IT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consultării</a:t>
            </a:r>
            <a:r>
              <a:rPr lang="ro-RO" kern="1200" dirty="0">
                <a:solidFill>
                  <a:schemeClr val="tx1"/>
                </a:solidFill>
                <a:latin typeface="Georgia" panose="02040502050405020303" pitchFamily="18" charset="0"/>
              </a:rPr>
              <a:t>:</a:t>
            </a:r>
            <a:r>
              <a:rPr lang="it-IT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endParaRPr lang="en-US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29CB979-3FB1-421E-BD96-DC4E1483B117}"/>
              </a:ext>
            </a:extLst>
          </p:cNvPr>
          <p:cNvSpPr txBox="1">
            <a:spLocks/>
          </p:cNvSpPr>
          <p:nvPr/>
        </p:nvSpPr>
        <p:spPr>
          <a:xfrm>
            <a:off x="669036" y="1929384"/>
            <a:ext cx="10853928" cy="4383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latin typeface="Georgia" panose="02040502050405020303" pitchFamily="18" charset="0"/>
              </a:rPr>
              <a:t>Ce </a:t>
            </a:r>
            <a:r>
              <a:rPr lang="en-US" sz="2400" b="1" dirty="0" err="1">
                <a:latin typeface="Georgia" panose="02040502050405020303" pitchFamily="18" charset="0"/>
              </a:rPr>
              <a:t>experiențe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aveți</a:t>
            </a:r>
            <a:r>
              <a:rPr lang="en-US" sz="2400" b="1" dirty="0">
                <a:latin typeface="Georgia" panose="02040502050405020303" pitchFamily="18" charset="0"/>
              </a:rPr>
              <a:t> cu </a:t>
            </a:r>
            <a:r>
              <a:rPr lang="en-US" sz="2400" b="1" dirty="0" err="1">
                <a:latin typeface="Georgia" panose="02040502050405020303" pitchFamily="18" charset="0"/>
              </a:rPr>
              <a:t>Biserica</a:t>
            </a:r>
            <a:r>
              <a:rPr lang="en-US" sz="2400" b="1" dirty="0">
                <a:latin typeface="Georgia" panose="02040502050405020303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latin typeface="Georgia" panose="02040502050405020303" pitchFamily="18" charset="0"/>
              </a:rPr>
              <a:t>Puterea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credinței</a:t>
            </a:r>
            <a:r>
              <a:rPr lang="en-US" sz="2400" b="1" dirty="0">
                <a:latin typeface="Georgia" panose="02040502050405020303" pitchFamily="18" charset="0"/>
              </a:rPr>
              <a:t> o </a:t>
            </a:r>
            <a:r>
              <a:rPr lang="en-US" sz="2400" b="1" dirty="0" err="1">
                <a:latin typeface="Georgia" panose="02040502050405020303" pitchFamily="18" charset="0"/>
              </a:rPr>
              <a:t>putem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experimenta</a:t>
            </a:r>
            <a:r>
              <a:rPr lang="en-US" sz="2400" b="1" dirty="0">
                <a:latin typeface="Georgia" panose="02040502050405020303" pitchFamily="18" charset="0"/>
              </a:rPr>
              <a:t> individual </a:t>
            </a:r>
            <a:r>
              <a:rPr lang="en-US" sz="2400" b="1" dirty="0" err="1">
                <a:latin typeface="Georgia" panose="02040502050405020303" pitchFamily="18" charset="0"/>
              </a:rPr>
              <a:t>sau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în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comunitate</a:t>
            </a:r>
            <a:r>
              <a:rPr lang="en-US" sz="2400" b="1" dirty="0">
                <a:latin typeface="Georgia" panose="02040502050405020303" pitchFamily="18" charset="0"/>
              </a:rPr>
              <a:t>. Ce </a:t>
            </a:r>
            <a:r>
              <a:rPr lang="en-US" sz="2400" b="1" dirty="0" err="1">
                <a:latin typeface="Georgia" panose="02040502050405020303" pitchFamily="18" charset="0"/>
              </a:rPr>
              <a:t>înseamnă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asta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pentru</a:t>
            </a:r>
            <a:r>
              <a:rPr lang="en-US" sz="2400" b="1" dirty="0">
                <a:latin typeface="Georgia" panose="02040502050405020303" pitchFamily="18" charset="0"/>
              </a:rPr>
              <a:t> tine?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Georgia" panose="02040502050405020303" pitchFamily="18" charset="0"/>
              </a:rPr>
              <a:t>Ce ai face, ca </a:t>
            </a:r>
            <a:r>
              <a:rPr lang="en-US" sz="2400" b="1" dirty="0" err="1">
                <a:latin typeface="Georgia" panose="02040502050405020303" pitchFamily="18" charset="0"/>
              </a:rPr>
              <a:t>să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mergem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împreună</a:t>
            </a:r>
            <a:r>
              <a:rPr lang="en-US" sz="2400" b="1" dirty="0">
                <a:latin typeface="Georgia" panose="02040502050405020303" pitchFamily="18" charset="0"/>
              </a:rPr>
              <a:t> pe </a:t>
            </a:r>
            <a:r>
              <a:rPr lang="en-US" sz="2400" b="1" dirty="0" err="1">
                <a:latin typeface="Georgia" panose="02040502050405020303" pitchFamily="18" charset="0"/>
              </a:rPr>
              <a:t>drumul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comun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spre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Dumnezeu</a:t>
            </a:r>
            <a:r>
              <a:rPr lang="en-US" sz="2400" b="1" dirty="0">
                <a:latin typeface="Georgia" panose="02040502050405020303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Georgia" panose="02040502050405020303" pitchFamily="18" charset="0"/>
              </a:rPr>
              <a:t>Cum </a:t>
            </a:r>
            <a:r>
              <a:rPr lang="en-US" sz="2400" b="1" dirty="0" err="1">
                <a:latin typeface="Georgia" panose="02040502050405020303" pitchFamily="18" charset="0"/>
              </a:rPr>
              <a:t>ar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trebui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să</a:t>
            </a:r>
            <a:r>
              <a:rPr lang="en-US" sz="2400" b="1" dirty="0">
                <a:latin typeface="Georgia" panose="02040502050405020303" pitchFamily="18" charset="0"/>
              </a:rPr>
              <a:t> fie </a:t>
            </a:r>
            <a:r>
              <a:rPr lang="en-US" sz="2400" b="1" dirty="0" err="1">
                <a:latin typeface="Georgia" panose="02040502050405020303" pitchFamily="18" charset="0"/>
              </a:rPr>
              <a:t>comunitatea</a:t>
            </a:r>
            <a:r>
              <a:rPr lang="en-US" sz="2400" b="1" dirty="0">
                <a:latin typeface="Georgia" panose="02040502050405020303" pitchFamily="18" charset="0"/>
              </a:rPr>
              <a:t> din care ai face </a:t>
            </a:r>
            <a:r>
              <a:rPr lang="en-US" sz="2400" b="1" dirty="0" err="1">
                <a:latin typeface="Georgia" panose="02040502050405020303" pitchFamily="18" charset="0"/>
              </a:rPr>
              <a:t>parte</a:t>
            </a:r>
            <a:r>
              <a:rPr lang="en-US" sz="2400" b="1" dirty="0">
                <a:latin typeface="Georgia" panose="02040502050405020303" pitchFamily="18" charset="0"/>
              </a:rPr>
              <a:t> cu </a:t>
            </a:r>
            <a:r>
              <a:rPr lang="en-US" sz="2400" b="1" dirty="0" err="1">
                <a:latin typeface="Georgia" panose="02040502050405020303" pitchFamily="18" charset="0"/>
              </a:rPr>
              <a:t>plăcere</a:t>
            </a:r>
            <a:r>
              <a:rPr lang="en-US" sz="2400" b="1" dirty="0">
                <a:latin typeface="Georgia" panose="02040502050405020303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Georgia" panose="02040502050405020303" pitchFamily="18" charset="0"/>
              </a:rPr>
              <a:t>Ce am </a:t>
            </a:r>
            <a:r>
              <a:rPr lang="en-US" sz="2400" b="1" dirty="0" err="1">
                <a:latin typeface="Georgia" panose="02040502050405020303" pitchFamily="18" charset="0"/>
              </a:rPr>
              <a:t>putea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să</a:t>
            </a:r>
            <a:r>
              <a:rPr lang="en-US" sz="2400" b="1" dirty="0">
                <a:latin typeface="Georgia" panose="02040502050405020303" pitchFamily="18" charset="0"/>
              </a:rPr>
              <a:t> face </a:t>
            </a:r>
            <a:r>
              <a:rPr lang="en-US" sz="2400" b="1" dirty="0" err="1">
                <a:latin typeface="Georgia" panose="02040502050405020303" pitchFamily="18" charset="0"/>
              </a:rPr>
              <a:t>pentru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latin typeface="Georgia" panose="02040502050405020303" pitchFamily="18" charset="0"/>
              </a:rPr>
              <a:t>aceia</a:t>
            </a:r>
            <a:r>
              <a:rPr lang="en-US" sz="2400" b="1" dirty="0">
                <a:latin typeface="Georgia" panose="02040502050405020303" pitchFamily="18" charset="0"/>
              </a:rPr>
              <a:t> care s-au </a:t>
            </a:r>
            <a:r>
              <a:rPr lang="en-US" sz="2400" b="1" dirty="0" err="1">
                <a:latin typeface="Georgia" panose="02040502050405020303" pitchFamily="18" charset="0"/>
              </a:rPr>
              <a:t>îndepărtat</a:t>
            </a:r>
            <a:r>
              <a:rPr lang="en-US" sz="2400" b="1" dirty="0">
                <a:latin typeface="Georgia" panose="02040502050405020303" pitchFamily="18" charset="0"/>
              </a:rPr>
              <a:t> de </a:t>
            </a:r>
            <a:r>
              <a:rPr lang="en-US" sz="2400" b="1" dirty="0" err="1">
                <a:latin typeface="Georgia" panose="02040502050405020303" pitchFamily="18" charset="0"/>
              </a:rPr>
              <a:t>Biserică</a:t>
            </a:r>
            <a:r>
              <a:rPr lang="en-US" sz="2400" b="1" dirty="0">
                <a:latin typeface="Georgia" panose="02040502050405020303" pitchFamily="18" charset="0"/>
              </a:rPr>
              <a:t>?</a:t>
            </a:r>
          </a:p>
        </p:txBody>
      </p:sp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16062E36-573D-43F4-BF7C-FB7174AD0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2" y="-14240"/>
            <a:ext cx="1938836" cy="1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09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A83EC3-60C0-46DC-949A-994DAF9B9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456" y="663934"/>
            <a:ext cx="11579087" cy="5113476"/>
          </a:xfrm>
        </p:spPr>
        <p:txBody>
          <a:bodyPr>
            <a:normAutofit/>
          </a:bodyPr>
          <a:lstStyle/>
          <a:p>
            <a:pPr marL="0" indent="536575" algn="just">
              <a:lnSpc>
                <a:spcPct val="160000"/>
              </a:lnSpc>
              <a:buNone/>
            </a:pPr>
            <a:r>
              <a:rPr lang="hu-HU" sz="2800" dirty="0" err="1">
                <a:latin typeface="Georgia" panose="02040502050405020303" pitchFamily="18" charset="0"/>
              </a:rPr>
              <a:t>Pe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baza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întrebărilor</a:t>
            </a:r>
            <a:r>
              <a:rPr lang="hu-HU" sz="2800" dirty="0">
                <a:latin typeface="Georgia" panose="02040502050405020303" pitchFamily="18" charset="0"/>
              </a:rPr>
              <a:t>, </a:t>
            </a:r>
            <a:r>
              <a:rPr lang="hu-HU" sz="2800" dirty="0" err="1">
                <a:latin typeface="Georgia" panose="02040502050405020303" pitchFamily="18" charset="0"/>
              </a:rPr>
              <a:t>suntem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invitați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să</a:t>
            </a:r>
            <a:r>
              <a:rPr lang="hu-HU" sz="2800" dirty="0">
                <a:latin typeface="Georgia" panose="02040502050405020303" pitchFamily="18" charset="0"/>
              </a:rPr>
              <a:t> ne amintim </a:t>
            </a:r>
            <a:r>
              <a:rPr lang="hu-HU" sz="2800" dirty="0" err="1">
                <a:latin typeface="Georgia" panose="02040502050405020303" pitchFamily="18" charset="0"/>
              </a:rPr>
              <a:t>experiențele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noastre</a:t>
            </a:r>
            <a:r>
              <a:rPr lang="hu-HU" sz="2800" dirty="0">
                <a:latin typeface="Georgia" panose="02040502050405020303" pitchFamily="18" charset="0"/>
              </a:rPr>
              <a:t>, </a:t>
            </a:r>
            <a:r>
              <a:rPr lang="hu-HU" sz="2800" dirty="0" err="1">
                <a:latin typeface="Georgia" panose="02040502050405020303" pitchFamily="18" charset="0"/>
              </a:rPr>
              <a:t>să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împărtășim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roade</a:t>
            </a:r>
            <a:r>
              <a:rPr lang="hu-HU" sz="2800" dirty="0">
                <a:latin typeface="Georgia" panose="02040502050405020303" pitchFamily="18" charset="0"/>
              </a:rPr>
              <a:t>, </a:t>
            </a:r>
            <a:r>
              <a:rPr lang="hu-HU" sz="2800" dirty="0" err="1">
                <a:latin typeface="Georgia" panose="02040502050405020303" pitchFamily="18" charset="0"/>
              </a:rPr>
              <a:t>greutățile</a:t>
            </a:r>
            <a:r>
              <a:rPr lang="hu-HU" sz="2800" dirty="0">
                <a:latin typeface="Georgia" panose="02040502050405020303" pitchFamily="18" charset="0"/>
              </a:rPr>
              <a:t>, </a:t>
            </a:r>
            <a:r>
              <a:rPr lang="hu-HU" sz="2800" dirty="0" err="1">
                <a:latin typeface="Georgia" panose="02040502050405020303" pitchFamily="18" charset="0"/>
              </a:rPr>
              <a:t>să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căutăm</a:t>
            </a:r>
            <a:r>
              <a:rPr lang="hu-HU" sz="2800" dirty="0">
                <a:latin typeface="Georgia" panose="02040502050405020303" pitchFamily="18" charset="0"/>
              </a:rPr>
              <a:t> la </a:t>
            </a:r>
            <a:r>
              <a:rPr lang="hu-HU" sz="2800" dirty="0" err="1">
                <a:latin typeface="Georgia" panose="02040502050405020303" pitchFamily="18" charset="0"/>
              </a:rPr>
              <a:t>ce</a:t>
            </a:r>
            <a:r>
              <a:rPr lang="hu-HU" sz="2800" dirty="0">
                <a:latin typeface="Georgia" panose="02040502050405020303" pitchFamily="18" charset="0"/>
              </a:rPr>
              <a:t> ne </a:t>
            </a:r>
            <a:r>
              <a:rPr lang="hu-HU" sz="2800" dirty="0" err="1">
                <a:latin typeface="Georgia" panose="02040502050405020303" pitchFamily="18" charset="0"/>
              </a:rPr>
              <a:t>invită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Duhul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să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facem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astăzi</a:t>
            </a:r>
            <a:r>
              <a:rPr lang="hu-HU" sz="2800" dirty="0">
                <a:latin typeface="Georgia" panose="02040502050405020303" pitchFamily="18" charset="0"/>
              </a:rPr>
              <a:t>, </a:t>
            </a:r>
            <a:r>
              <a:rPr lang="hu-HU" sz="2800" dirty="0" err="1">
                <a:latin typeface="Georgia" panose="02040502050405020303" pitchFamily="18" charset="0"/>
              </a:rPr>
              <a:t>unde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trebuie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să</a:t>
            </a:r>
            <a:r>
              <a:rPr lang="hu-HU" sz="2800" dirty="0">
                <a:latin typeface="Georgia" panose="02040502050405020303" pitchFamily="18" charset="0"/>
              </a:rPr>
              <a:t> ne </a:t>
            </a:r>
            <a:r>
              <a:rPr lang="hu-HU" sz="2800" dirty="0" err="1">
                <a:latin typeface="Georgia" panose="02040502050405020303" pitchFamily="18" charset="0"/>
              </a:rPr>
              <a:t>îmbunătățim</a:t>
            </a:r>
            <a:r>
              <a:rPr lang="hu-HU" sz="2800" dirty="0">
                <a:latin typeface="Georgia" panose="02040502050405020303" pitchFamily="18" charset="0"/>
              </a:rPr>
              <a:t>. </a:t>
            </a:r>
          </a:p>
          <a:p>
            <a:pPr marL="0" indent="536575" algn="just">
              <a:lnSpc>
                <a:spcPct val="160000"/>
              </a:lnSpc>
              <a:buNone/>
            </a:pPr>
            <a:r>
              <a:rPr lang="hu-HU" sz="2800" dirty="0" err="1">
                <a:latin typeface="Georgia" panose="02040502050405020303" pitchFamily="18" charset="0"/>
              </a:rPr>
              <a:t>În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Vademecum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trăirea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sinodală</a:t>
            </a:r>
            <a:r>
              <a:rPr lang="hu-HU" sz="2800" dirty="0">
                <a:latin typeface="Georgia" panose="02040502050405020303" pitchFamily="18" charset="0"/>
              </a:rPr>
              <a:t> este </a:t>
            </a:r>
            <a:r>
              <a:rPr lang="hu-HU" sz="2800" dirty="0" err="1">
                <a:latin typeface="Georgia" panose="02040502050405020303" pitchFamily="18" charset="0"/>
              </a:rPr>
              <a:t>structurată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în</a:t>
            </a:r>
            <a:r>
              <a:rPr lang="hu-HU" sz="2800" dirty="0">
                <a:latin typeface="Georgia" panose="02040502050405020303" pitchFamily="18" charset="0"/>
              </a:rPr>
              <a:t> 10 </a:t>
            </a:r>
            <a:r>
              <a:rPr lang="hu-HU" sz="2800" dirty="0" err="1">
                <a:latin typeface="Georgia" panose="02040502050405020303" pitchFamily="18" charset="0"/>
              </a:rPr>
              <a:t>teme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principale</a:t>
            </a:r>
            <a:r>
              <a:rPr lang="hu-HU" sz="2800" dirty="0">
                <a:latin typeface="Georgia" panose="02040502050405020303" pitchFamily="18" charset="0"/>
              </a:rPr>
              <a:t>.</a:t>
            </a:r>
          </a:p>
          <a:p>
            <a:pPr marL="0" indent="536575" algn="just">
              <a:lnSpc>
                <a:spcPct val="160000"/>
              </a:lnSpc>
              <a:buNone/>
            </a:pPr>
            <a:r>
              <a:rPr lang="hu-HU" sz="2800" dirty="0" err="1">
                <a:latin typeface="Georgia" panose="02040502050405020303" pitchFamily="18" charset="0"/>
              </a:rPr>
              <a:t>Aprofundarea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lor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în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etapa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diecezană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poate</a:t>
            </a:r>
            <a:r>
              <a:rPr lang="hu-HU" sz="2800" dirty="0">
                <a:latin typeface="Georgia" panose="02040502050405020303" pitchFamily="18" charset="0"/>
              </a:rPr>
              <a:t> fi </a:t>
            </a:r>
            <a:r>
              <a:rPr lang="hu-HU" sz="2800" dirty="0" err="1">
                <a:latin typeface="Georgia" panose="02040502050405020303" pitchFamily="18" charset="0"/>
              </a:rPr>
              <a:t>benefică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și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pentru</a:t>
            </a:r>
            <a:r>
              <a:rPr lang="hu-HU" sz="2800" dirty="0">
                <a:latin typeface="Georgia" panose="02040502050405020303" pitchFamily="18" charset="0"/>
              </a:rPr>
              <a:t> </a:t>
            </a:r>
            <a:r>
              <a:rPr lang="hu-HU" sz="2800" dirty="0" err="1">
                <a:latin typeface="Georgia" panose="02040502050405020303" pitchFamily="18" charset="0"/>
              </a:rPr>
              <a:t>participanții</a:t>
            </a:r>
            <a:r>
              <a:rPr lang="hu-HU" sz="2800" dirty="0">
                <a:latin typeface="Georgia" panose="02040502050405020303" pitchFamily="18" charset="0"/>
              </a:rPr>
              <a:t> la </a:t>
            </a:r>
            <a:r>
              <a:rPr lang="hu-HU" sz="2800" dirty="0" err="1">
                <a:latin typeface="Georgia" panose="02040502050405020303" pitchFamily="18" charset="0"/>
              </a:rPr>
              <a:t>consultație</a:t>
            </a:r>
            <a:r>
              <a:rPr lang="hu-HU" sz="28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572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2E8E4340-C1EF-47AF-9D58-DEB2173C0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35" y="63103"/>
            <a:ext cx="1226107" cy="107877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EACD9C8-CB39-4637-BAD0-A707F1CA7E7A}"/>
              </a:ext>
            </a:extLst>
          </p:cNvPr>
          <p:cNvSpPr txBox="1">
            <a:spLocks/>
          </p:cNvSpPr>
          <p:nvPr/>
        </p:nvSpPr>
        <p:spPr>
          <a:xfrm>
            <a:off x="283402" y="1063487"/>
            <a:ext cx="11625196" cy="5337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1.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Colegi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de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drum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reflectăm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asupra</a:t>
            </a:r>
            <a:r>
              <a:rPr lang="hu-HU" sz="8000" dirty="0">
                <a:latin typeface="Georgia" panose="02040502050405020303" pitchFamily="18" charset="0"/>
              </a:rPr>
              <a:t> a </a:t>
            </a:r>
            <a:r>
              <a:rPr lang="hu-HU" sz="8000" dirty="0" err="1">
                <a:latin typeface="Georgia" panose="02040502050405020303" pitchFamily="18" charset="0"/>
              </a:rPr>
              <a:t>ceea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definim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aparținând</a:t>
            </a:r>
            <a:r>
              <a:rPr lang="hu-HU" sz="8000" dirty="0">
                <a:latin typeface="Georgia" panose="02040502050405020303" pitchFamily="18" charset="0"/>
              </a:rPr>
              <a:t> "</a:t>
            </a:r>
            <a:r>
              <a:rPr lang="hu-HU" sz="8000" dirty="0" err="1">
                <a:latin typeface="Georgia" panose="02040502050405020303" pitchFamily="18" charset="0"/>
              </a:rPr>
              <a:t>bisericii</a:t>
            </a:r>
            <a:r>
              <a:rPr lang="hu-HU" sz="8000" dirty="0">
                <a:latin typeface="Georgia" panose="02040502050405020303" pitchFamily="18" charset="0"/>
              </a:rPr>
              <a:t>" </a:t>
            </a:r>
            <a:r>
              <a:rPr lang="hu-HU" sz="8000" dirty="0" err="1">
                <a:latin typeface="Georgia" panose="02040502050405020303" pitchFamily="18" charset="0"/>
              </a:rPr>
              <a:t>noastre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și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cine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sunt</a:t>
            </a:r>
            <a:r>
              <a:rPr lang="hu-HU" sz="8000" dirty="0">
                <a:latin typeface="Georgia" panose="02040502050405020303" pitchFamily="18" charset="0"/>
              </a:rPr>
              <a:t> "</a:t>
            </a:r>
            <a:r>
              <a:rPr lang="hu-HU" sz="8000" dirty="0" err="1">
                <a:latin typeface="Georgia" panose="02040502050405020303" pitchFamily="18" charset="0"/>
              </a:rPr>
              <a:t>tovarășii</a:t>
            </a:r>
            <a:r>
              <a:rPr lang="hu-HU" sz="8000" dirty="0">
                <a:latin typeface="Georgia" panose="02040502050405020303" pitchFamily="18" charset="0"/>
              </a:rPr>
              <a:t>" </a:t>
            </a:r>
            <a:r>
              <a:rPr lang="hu-HU" sz="8000" dirty="0" err="1">
                <a:latin typeface="Georgia" panose="02040502050405020303" pitchFamily="18" charset="0"/>
              </a:rPr>
              <a:t>care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sunt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în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afara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cercului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ecleziastic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sau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care</a:t>
            </a:r>
            <a:r>
              <a:rPr lang="hu-HU" sz="8000" dirty="0">
                <a:latin typeface="Georgia" panose="02040502050405020303" pitchFamily="18" charset="0"/>
              </a:rPr>
              <a:t> au fost </a:t>
            </a:r>
            <a:r>
              <a:rPr lang="hu-HU" sz="8000" dirty="0" err="1">
                <a:latin typeface="Georgia" panose="02040502050405020303" pitchFamily="18" charset="0"/>
              </a:rPr>
              <a:t>lăsați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pe</a:t>
            </a:r>
            <a:r>
              <a:rPr lang="hu-HU" sz="8000" dirty="0">
                <a:latin typeface="Georgia" panose="02040502050405020303" pitchFamily="18" charset="0"/>
              </a:rPr>
              <a:t> margine. 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2.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Să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ascultăm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8000" dirty="0">
                <a:latin typeface="Georgia" panose="02040502050405020303" pitchFamily="18" charset="0"/>
              </a:rPr>
              <a:t> ... </a:t>
            </a:r>
            <a:r>
              <a:rPr lang="hu-HU" sz="8000" dirty="0" err="1">
                <a:latin typeface="Georgia" panose="02040502050405020303" pitchFamily="18" charset="0"/>
              </a:rPr>
              <a:t>tinerii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femeile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persoanele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consacrate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lui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Dumnezeu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pe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marginalizați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și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cei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excluși</a:t>
            </a:r>
            <a:r>
              <a:rPr lang="hu-HU" sz="8000" dirty="0">
                <a:latin typeface="Georgia" panose="02040502050405020303" pitchFamily="18" charset="0"/>
              </a:rPr>
              <a:t>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3. A da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cuvânt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ne </a:t>
            </a:r>
            <a:r>
              <a:rPr lang="hu-HU" sz="8000" dirty="0" err="1">
                <a:latin typeface="Georgia" panose="02040502050405020303" pitchFamily="18" charset="0"/>
              </a:rPr>
              <a:t>gândim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dacă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în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comunitățile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sau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organizațile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noastre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creeăm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posibilitate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unei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comunicări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libere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și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autentice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lipsită</a:t>
            </a:r>
            <a:r>
              <a:rPr lang="hu-HU" sz="8000" dirty="0">
                <a:latin typeface="Georgia" panose="02040502050405020303" pitchFamily="18" charset="0"/>
              </a:rPr>
              <a:t> de  </a:t>
            </a:r>
            <a:r>
              <a:rPr lang="hu-HU" sz="8000" dirty="0" err="1">
                <a:latin typeface="Georgia" panose="02040502050405020303" pitchFamily="18" charset="0"/>
              </a:rPr>
              <a:t>prefăcătorie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și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fără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compromisuri</a:t>
            </a:r>
            <a:r>
              <a:rPr lang="hu-HU" sz="8000" dirty="0">
                <a:latin typeface="Georgia" panose="02040502050405020303" pitchFamily="18" charset="0"/>
              </a:rPr>
              <a:t>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4.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Rugăciunea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,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liturghia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cercetăm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în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mod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pot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ne </a:t>
            </a:r>
            <a:r>
              <a:rPr lang="hu-HU" sz="8000" dirty="0" err="1">
                <a:latin typeface="Georgia" panose="02040502050405020303" pitchFamily="18" charset="0"/>
              </a:rPr>
              <a:t>inspire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și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ne </a:t>
            </a:r>
            <a:r>
              <a:rPr lang="hu-HU" sz="8000" dirty="0" err="1">
                <a:latin typeface="Georgia" panose="02040502050405020303" pitchFamily="18" charset="0"/>
              </a:rPr>
              <a:t>îndrume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„</a:t>
            </a:r>
            <a:r>
              <a:rPr lang="hu-HU" sz="8000" dirty="0" err="1">
                <a:latin typeface="Georgia" panose="02040502050405020303" pitchFamily="18" charset="0"/>
              </a:rPr>
              <a:t>mergem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împreună</a:t>
            </a:r>
            <a:r>
              <a:rPr lang="hu-HU" sz="8000" dirty="0">
                <a:latin typeface="Georgia" panose="02040502050405020303" pitchFamily="18" charset="0"/>
              </a:rPr>
              <a:t>”.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vedem</a:t>
            </a:r>
            <a:r>
              <a:rPr lang="hu-HU" sz="8000" dirty="0">
                <a:latin typeface="Georgia" panose="02040502050405020303" pitchFamily="18" charset="0"/>
              </a:rPr>
              <a:t> cum am </a:t>
            </a:r>
            <a:r>
              <a:rPr lang="hu-HU" sz="8000" dirty="0" err="1">
                <a:latin typeface="Georgia" panose="02040502050405020303" pitchFamily="18" charset="0"/>
              </a:rPr>
              <a:t>putea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ajuta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implicare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activă</a:t>
            </a:r>
            <a:r>
              <a:rPr lang="hu-HU" sz="8000" dirty="0">
                <a:latin typeface="Georgia" panose="02040502050405020303" pitchFamily="18" charset="0"/>
              </a:rPr>
              <a:t> a </a:t>
            </a:r>
            <a:r>
              <a:rPr lang="hu-HU" sz="8000" dirty="0" err="1">
                <a:latin typeface="Georgia" panose="02040502050405020303" pitchFamily="18" charset="0"/>
              </a:rPr>
              <a:t>credincioșilor</a:t>
            </a:r>
            <a:r>
              <a:rPr lang="hu-HU" sz="8000" dirty="0">
                <a:latin typeface="Georgia" panose="02040502050405020303" pitchFamily="18" charset="0"/>
              </a:rPr>
              <a:t>.</a:t>
            </a:r>
          </a:p>
          <a:p>
            <a:pPr marL="0" indent="357188" algn="just">
              <a:lnSpc>
                <a:spcPct val="170000"/>
              </a:lnSpc>
              <a:buNone/>
            </a:pP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5.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Responsabilitatea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comună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în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misiunea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8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noastră</a:t>
            </a:r>
            <a:r>
              <a:rPr lang="hu-HU" sz="8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8000" dirty="0">
                <a:latin typeface="Georgia" panose="02040502050405020303" pitchFamily="18" charset="0"/>
              </a:rPr>
              <a:t> cum </a:t>
            </a:r>
            <a:r>
              <a:rPr lang="hu-HU" sz="8000" dirty="0" err="1">
                <a:latin typeface="Georgia" panose="02040502050405020303" pitchFamily="18" charset="0"/>
              </a:rPr>
              <a:t>ar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putea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comunitatea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să</a:t>
            </a:r>
            <a:r>
              <a:rPr lang="hu-HU" sz="8000" dirty="0">
                <a:latin typeface="Georgia" panose="02040502050405020303" pitchFamily="18" charset="0"/>
              </a:rPr>
              <a:t>-i </a:t>
            </a:r>
            <a:r>
              <a:rPr lang="hu-HU" sz="8000" dirty="0" err="1">
                <a:latin typeface="Georgia" panose="02040502050405020303" pitchFamily="18" charset="0"/>
              </a:rPr>
              <a:t>spijine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pe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aceeia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care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sau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responsabilizat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față</a:t>
            </a:r>
            <a:r>
              <a:rPr lang="hu-HU" sz="8000" dirty="0">
                <a:latin typeface="Georgia" panose="02040502050405020303" pitchFamily="18" charset="0"/>
              </a:rPr>
              <a:t> de o </a:t>
            </a:r>
            <a:r>
              <a:rPr lang="hu-HU" sz="8000" dirty="0" err="1">
                <a:latin typeface="Georgia" panose="02040502050405020303" pitchFamily="18" charset="0"/>
              </a:rPr>
              <a:t>cauză</a:t>
            </a:r>
            <a:r>
              <a:rPr lang="hu-HU" sz="8000" dirty="0">
                <a:latin typeface="Georgia" panose="02040502050405020303" pitchFamily="18" charset="0"/>
              </a:rPr>
              <a:t>, ex. </a:t>
            </a:r>
            <a:r>
              <a:rPr lang="hu-HU" sz="8000" dirty="0" err="1">
                <a:latin typeface="Georgia" panose="02040502050405020303" pitchFamily="18" charset="0"/>
              </a:rPr>
              <a:t>față</a:t>
            </a:r>
            <a:r>
              <a:rPr lang="hu-HU" sz="8000" dirty="0">
                <a:latin typeface="Georgia" panose="02040502050405020303" pitchFamily="18" charset="0"/>
              </a:rPr>
              <a:t> de </a:t>
            </a:r>
            <a:r>
              <a:rPr lang="hu-HU" sz="8000" dirty="0" err="1">
                <a:latin typeface="Georgia" panose="02040502050405020303" pitchFamily="18" charset="0"/>
              </a:rPr>
              <a:t>dreptatea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socială</a:t>
            </a:r>
            <a:r>
              <a:rPr lang="hu-HU" sz="8000" dirty="0">
                <a:latin typeface="Georgia" panose="02040502050405020303" pitchFamily="18" charset="0"/>
              </a:rPr>
              <a:t>, </a:t>
            </a:r>
            <a:r>
              <a:rPr lang="hu-HU" sz="8000" dirty="0" err="1">
                <a:latin typeface="Georgia" panose="02040502050405020303" pitchFamily="18" charset="0"/>
              </a:rPr>
              <a:t>pentru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drepturile</a:t>
            </a:r>
            <a:r>
              <a:rPr lang="hu-HU" sz="8000" dirty="0">
                <a:latin typeface="Georgia" panose="02040502050405020303" pitchFamily="18" charset="0"/>
              </a:rPr>
              <a:t> </a:t>
            </a:r>
            <a:r>
              <a:rPr lang="hu-HU" sz="8000" dirty="0" err="1">
                <a:latin typeface="Georgia" panose="02040502050405020303" pitchFamily="18" charset="0"/>
              </a:rPr>
              <a:t>omului</a:t>
            </a:r>
            <a:r>
              <a:rPr lang="hu-HU" sz="8000" dirty="0">
                <a:latin typeface="Georgia" panose="02040502050405020303" pitchFamily="18" charset="0"/>
              </a:rPr>
              <a:t>…etc.</a:t>
            </a:r>
          </a:p>
        </p:txBody>
      </p:sp>
    </p:spTree>
    <p:extLst>
      <p:ext uri="{BB962C8B-B14F-4D97-AF65-F5344CB8AC3E}">
        <p14:creationId xmlns:p14="http://schemas.microsoft.com/office/powerpoint/2010/main" val="2249978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F6D481B-2DC5-4052-82D8-BCB365DC37BE}"/>
              </a:ext>
            </a:extLst>
          </p:cNvPr>
          <p:cNvSpPr txBox="1">
            <a:spLocks/>
          </p:cNvSpPr>
          <p:nvPr/>
        </p:nvSpPr>
        <p:spPr>
          <a:xfrm>
            <a:off x="293341" y="347559"/>
            <a:ext cx="11605317" cy="57247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>
              <a:lnSpc>
                <a:spcPct val="150000"/>
              </a:lnSpc>
              <a:buNone/>
            </a:pP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6. Dialogul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în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Biserică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și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societate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regândiți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locurile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căile</a:t>
            </a:r>
            <a:r>
              <a:rPr lang="hu-HU" sz="2000" dirty="0">
                <a:latin typeface="Georgia" panose="02040502050405020303" pitchFamily="18" charset="0"/>
              </a:rPr>
              <a:t> de dialog </a:t>
            </a:r>
            <a:r>
              <a:rPr lang="hu-HU" sz="2000" dirty="0" err="1">
                <a:latin typeface="Georgia" panose="02040502050405020303" pitchFamily="18" charset="0"/>
              </a:rPr>
              <a:t>în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cadrul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bisericilor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locale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cu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diecezele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învecinate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comunitățile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călugărești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mișcările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religioase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cu</a:t>
            </a:r>
            <a:r>
              <a:rPr lang="hu-HU" sz="2000" dirty="0">
                <a:latin typeface="Georgia" panose="02040502050405020303" pitchFamily="18" charset="0"/>
              </a:rPr>
              <a:t>  </a:t>
            </a:r>
            <a:r>
              <a:rPr lang="hu-HU" sz="2000" dirty="0" err="1">
                <a:latin typeface="Georgia" panose="02040502050405020303" pitchFamily="18" charset="0"/>
              </a:rPr>
              <a:t>instituțiile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cu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cei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necredincioși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cu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săracii</a:t>
            </a:r>
            <a:r>
              <a:rPr lang="hu-HU" sz="2000" dirty="0">
                <a:latin typeface="Georgia" panose="02040502050405020303" pitchFamily="18" charset="0"/>
              </a:rPr>
              <a:t>. </a:t>
            </a:r>
          </a:p>
          <a:p>
            <a:pPr marL="0" indent="357188" algn="just">
              <a:lnSpc>
                <a:spcPct val="150000"/>
              </a:lnSpc>
              <a:buNone/>
            </a:pPr>
            <a:r>
              <a:rPr lang="hu-HU" sz="2000" dirty="0">
                <a:latin typeface="Georgia" panose="02040502050405020303" pitchFamily="18" charset="0"/>
              </a:rPr>
              <a:t> 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7.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Cu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celelalte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confesiuni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creștine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relație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menținem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cu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alte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confesiuni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creștine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care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sunt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roadele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dificultăți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întâmpinăm</a:t>
            </a:r>
            <a:r>
              <a:rPr lang="hu-HU" sz="2000" dirty="0">
                <a:latin typeface="Georgia" panose="02040502050405020303" pitchFamily="18" charset="0"/>
              </a:rPr>
              <a:t>? </a:t>
            </a:r>
          </a:p>
          <a:p>
            <a:pPr marL="0" indent="357188" algn="just">
              <a:lnSpc>
                <a:spcPct val="150000"/>
              </a:lnSpc>
              <a:buNone/>
            </a:pP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 8.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Putere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,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participațiune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să</a:t>
            </a:r>
            <a:r>
              <a:rPr lang="hu-HU" sz="2000" dirty="0">
                <a:latin typeface="Georgia" panose="02040502050405020303" pitchFamily="18" charset="0"/>
              </a:rPr>
              <a:t> ne </a:t>
            </a:r>
            <a:r>
              <a:rPr lang="hu-HU" sz="2000" dirty="0" err="1">
                <a:latin typeface="Georgia" panose="02040502050405020303" pitchFamily="18" charset="0"/>
              </a:rPr>
              <a:t>întrebăm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în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comunitatea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locala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care</a:t>
            </a:r>
            <a:r>
              <a:rPr lang="hu-HU" sz="2000" dirty="0">
                <a:latin typeface="Georgia" panose="02040502050405020303" pitchFamily="18" charset="0"/>
              </a:rPr>
              <a:t> este modul de </a:t>
            </a:r>
            <a:r>
              <a:rPr lang="hu-HU" sz="2000" dirty="0" err="1">
                <a:latin typeface="Georgia" panose="02040502050405020303" pitchFamily="18" charset="0"/>
              </a:rPr>
              <a:t>trăire</a:t>
            </a:r>
            <a:r>
              <a:rPr lang="hu-HU" sz="2000" dirty="0">
                <a:latin typeface="Georgia" panose="02040502050405020303" pitchFamily="18" charset="0"/>
              </a:rPr>
              <a:t> a </a:t>
            </a:r>
            <a:r>
              <a:rPr lang="hu-HU" sz="2000" dirty="0" err="1">
                <a:latin typeface="Georgia" panose="02040502050405020303" pitchFamily="18" charset="0"/>
              </a:rPr>
              <a:t>puterii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care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sunt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experiențele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noastre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în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privința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voluntariatului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ce</a:t>
            </a:r>
            <a:r>
              <a:rPr lang="hu-HU" sz="2000" dirty="0">
                <a:latin typeface="Georgia" panose="02040502050405020303" pitchFamily="18" charset="0"/>
              </a:rPr>
              <a:t> se </a:t>
            </a:r>
            <a:r>
              <a:rPr lang="hu-HU" sz="2000" dirty="0" err="1">
                <a:latin typeface="Georgia" panose="02040502050405020303" pitchFamily="18" charset="0"/>
              </a:rPr>
              <a:t>face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pentru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propagarea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slujirii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laice</a:t>
            </a:r>
            <a:r>
              <a:rPr lang="hu-HU" sz="2000" dirty="0">
                <a:latin typeface="Georgia" panose="02040502050405020303" pitchFamily="18" charset="0"/>
              </a:rPr>
              <a:t>. </a:t>
            </a:r>
          </a:p>
          <a:p>
            <a:pPr marL="0" indent="357188" algn="just">
              <a:lnSpc>
                <a:spcPct val="150000"/>
              </a:lnSpc>
              <a:buNone/>
            </a:pP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9.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Diferențiere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și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decizi</a:t>
            </a:r>
            <a:r>
              <a:rPr lang="hu-HU" sz="2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să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vedem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metodele</a:t>
            </a:r>
            <a:r>
              <a:rPr lang="hu-HU" sz="2000" dirty="0">
                <a:latin typeface="Georgia" panose="02040502050405020303" pitchFamily="18" charset="0"/>
              </a:rPr>
              <a:t> de </a:t>
            </a:r>
            <a:r>
              <a:rPr lang="hu-HU" sz="2000" dirty="0" err="1">
                <a:latin typeface="Georgia" panose="02040502050405020303" pitchFamily="18" charset="0"/>
              </a:rPr>
              <a:t>pregătire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de </a:t>
            </a:r>
            <a:r>
              <a:rPr lang="hu-HU" sz="2000" dirty="0" err="1">
                <a:latin typeface="Georgia" panose="02040502050405020303" pitchFamily="18" charset="0"/>
              </a:rPr>
              <a:t>luare</a:t>
            </a:r>
            <a:r>
              <a:rPr lang="hu-HU" sz="2000" dirty="0">
                <a:latin typeface="Georgia" panose="02040502050405020303" pitchFamily="18" charset="0"/>
              </a:rPr>
              <a:t> a </a:t>
            </a:r>
            <a:r>
              <a:rPr lang="hu-HU" sz="2000" dirty="0" err="1">
                <a:latin typeface="Georgia" panose="02040502050405020303" pitchFamily="18" charset="0"/>
              </a:rPr>
              <a:t>deciziilor</a:t>
            </a:r>
            <a:r>
              <a:rPr lang="hu-HU" sz="2000" dirty="0">
                <a:latin typeface="Georgia" panose="02040502050405020303" pitchFamily="18" charset="0"/>
              </a:rPr>
              <a:t>, </a:t>
            </a:r>
            <a:r>
              <a:rPr lang="hu-HU" sz="2000" dirty="0" err="1">
                <a:latin typeface="Georgia" panose="02040502050405020303" pitchFamily="18" charset="0"/>
              </a:rPr>
              <a:t>totodată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transparența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metodele</a:t>
            </a:r>
            <a:r>
              <a:rPr lang="hu-HU" sz="2000" dirty="0">
                <a:latin typeface="Georgia" panose="02040502050405020303" pitchFamily="18" charset="0"/>
              </a:rPr>
              <a:t> de </a:t>
            </a:r>
            <a:r>
              <a:rPr lang="hu-HU" sz="2000" dirty="0" err="1">
                <a:latin typeface="Georgia" panose="02040502050405020303" pitchFamily="18" charset="0"/>
              </a:rPr>
              <a:t>tragere</a:t>
            </a:r>
            <a:r>
              <a:rPr lang="hu-HU" sz="2000" dirty="0">
                <a:latin typeface="Georgia" panose="02040502050405020303" pitchFamily="18" charset="0"/>
              </a:rPr>
              <a:t> la </a:t>
            </a:r>
            <a:r>
              <a:rPr lang="hu-HU" sz="2000" dirty="0" err="1">
                <a:latin typeface="Georgia" panose="02040502050405020303" pitchFamily="18" charset="0"/>
              </a:rPr>
              <a:t>răspundere</a:t>
            </a:r>
            <a:r>
              <a:rPr lang="hu-HU" sz="2000" dirty="0">
                <a:latin typeface="Georgia" panose="02040502050405020303" pitchFamily="18" charset="0"/>
              </a:rPr>
              <a:t>.</a:t>
            </a:r>
          </a:p>
          <a:p>
            <a:pPr marL="0" indent="357188" algn="just">
              <a:lnSpc>
                <a:spcPct val="150000"/>
              </a:lnSpc>
              <a:buNone/>
            </a:pPr>
            <a:r>
              <a:rPr lang="hu-HU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10. </a:t>
            </a:r>
            <a:r>
              <a:rPr lang="hu-HU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Modelându</a:t>
            </a:r>
            <a:r>
              <a:rPr lang="hu-HU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-ne </a:t>
            </a:r>
            <a:r>
              <a:rPr lang="hu-HU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în</a:t>
            </a:r>
            <a:r>
              <a:rPr lang="hu-HU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sinodalitate</a:t>
            </a:r>
            <a:r>
              <a:rPr lang="hu-HU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: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să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acorde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atenție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formării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celor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responsabili</a:t>
            </a:r>
            <a:r>
              <a:rPr lang="hu-HU" sz="2000" dirty="0">
                <a:latin typeface="Georgia" panose="02040502050405020303" pitchFamily="18" charset="0"/>
              </a:rPr>
              <a:t> din </a:t>
            </a:r>
            <a:r>
              <a:rPr lang="hu-HU" sz="2000" dirty="0" err="1">
                <a:latin typeface="Georgia" panose="02040502050405020303" pitchFamily="18" charset="0"/>
              </a:rPr>
              <a:t>comunitatea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creștină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pentru</a:t>
            </a:r>
            <a:r>
              <a:rPr lang="hu-HU" sz="2000" dirty="0">
                <a:latin typeface="Georgia" panose="02040502050405020303" pitchFamily="18" charset="0"/>
              </a:rPr>
              <a:t> a </a:t>
            </a:r>
            <a:r>
              <a:rPr lang="hu-HU" sz="2000" dirty="0" err="1">
                <a:latin typeface="Georgia" panose="02040502050405020303" pitchFamily="18" charset="0"/>
              </a:rPr>
              <a:t>deveni</a:t>
            </a:r>
            <a:r>
              <a:rPr lang="hu-HU" sz="2000" dirty="0">
                <a:latin typeface="Georgia" panose="02040502050405020303" pitchFamily="18" charset="0"/>
              </a:rPr>
              <a:t> mai </a:t>
            </a:r>
            <a:r>
              <a:rPr lang="hu-HU" sz="2000" dirty="0" err="1">
                <a:latin typeface="Georgia" panose="02040502050405020303" pitchFamily="18" charset="0"/>
              </a:rPr>
              <a:t>capabili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în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ascultarea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reciprocă</a:t>
            </a:r>
            <a:r>
              <a:rPr lang="hu-HU" sz="2000" dirty="0">
                <a:latin typeface="Georgia" panose="02040502050405020303" pitchFamily="18" charset="0"/>
              </a:rPr>
              <a:t> </a:t>
            </a:r>
            <a:r>
              <a:rPr lang="hu-HU" sz="2000" dirty="0" err="1">
                <a:latin typeface="Georgia" panose="02040502050405020303" pitchFamily="18" charset="0"/>
              </a:rPr>
              <a:t>și</a:t>
            </a:r>
            <a:r>
              <a:rPr lang="hu-HU" sz="2000" dirty="0">
                <a:latin typeface="Georgia" panose="02040502050405020303" pitchFamily="18" charset="0"/>
              </a:rPr>
              <a:t> dialog.</a:t>
            </a:r>
          </a:p>
        </p:txBody>
      </p:sp>
      <p:pic>
        <p:nvPicPr>
          <p:cNvPr id="3" name="Kép 2" descr="A képen szöveg látható&#10;&#10;Automatikusan generált leírás">
            <a:extLst>
              <a:ext uri="{FF2B5EF4-FFF2-40B4-BE49-F238E27FC236}">
                <a16:creationId xmlns:a16="http://schemas.microsoft.com/office/drawing/2014/main" id="{834704DC-E856-45BA-970A-447FFC771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555" y="5724902"/>
            <a:ext cx="1066730" cy="9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10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222;p15">
            <a:extLst>
              <a:ext uri="{FF2B5EF4-FFF2-40B4-BE49-F238E27FC236}">
                <a16:creationId xmlns:a16="http://schemas.microsoft.com/office/drawing/2014/main" id="{76EA27D5-4241-465F-80F1-563F27497DAA}"/>
              </a:ext>
            </a:extLst>
          </p:cNvPr>
          <p:cNvPicPr preferRelativeResize="0"/>
          <p:nvPr/>
        </p:nvPicPr>
        <p:blipFill rotWithShape="1">
          <a:blip r:embed="rId2"/>
          <a:srcRect t="16821" r="3" b="955"/>
          <a:stretch/>
        </p:blipFill>
        <p:spPr>
          <a:xfrm>
            <a:off x="-3" y="2733261"/>
            <a:ext cx="3762255" cy="4124739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  <a:noFill/>
        </p:spPr>
      </p:pic>
      <p:pic>
        <p:nvPicPr>
          <p:cNvPr id="4" name="Google Shape;224;p15">
            <a:extLst>
              <a:ext uri="{FF2B5EF4-FFF2-40B4-BE49-F238E27FC236}">
                <a16:creationId xmlns:a16="http://schemas.microsoft.com/office/drawing/2014/main" id="{4833F757-5210-436D-BFFC-F23D3F0490EA}"/>
              </a:ext>
            </a:extLst>
          </p:cNvPr>
          <p:cNvPicPr preferRelativeResize="0"/>
          <p:nvPr/>
        </p:nvPicPr>
        <p:blipFill rotWithShape="1">
          <a:blip r:embed="rId3"/>
          <a:srcRect l="13425" r="22075" b="3"/>
          <a:stretch/>
        </p:blipFill>
        <p:spPr>
          <a:xfrm>
            <a:off x="5866908" y="110961"/>
            <a:ext cx="2820561" cy="2918863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  <a:noFill/>
        </p:spPr>
      </p:pic>
      <p:pic>
        <p:nvPicPr>
          <p:cNvPr id="5" name="Google Shape;225;p15">
            <a:extLst>
              <a:ext uri="{FF2B5EF4-FFF2-40B4-BE49-F238E27FC236}">
                <a16:creationId xmlns:a16="http://schemas.microsoft.com/office/drawing/2014/main" id="{2BD71E38-EA07-45BA-815A-882647F22B7E}"/>
              </a:ext>
            </a:extLst>
          </p:cNvPr>
          <p:cNvPicPr preferRelativeResize="0"/>
          <p:nvPr/>
        </p:nvPicPr>
        <p:blipFill rotWithShape="1">
          <a:blip r:embed="rId4"/>
          <a:srcRect t="26581" r="-2" b="-2"/>
          <a:stretch/>
        </p:blipFill>
        <p:spPr>
          <a:xfrm>
            <a:off x="-1" y="0"/>
            <a:ext cx="5577219" cy="2733260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  <a:noFill/>
        </p:spPr>
      </p:pic>
      <p:pic>
        <p:nvPicPr>
          <p:cNvPr id="3" name="Google Shape;223;p15">
            <a:extLst>
              <a:ext uri="{FF2B5EF4-FFF2-40B4-BE49-F238E27FC236}">
                <a16:creationId xmlns:a16="http://schemas.microsoft.com/office/drawing/2014/main" id="{0EAA7EAB-F587-4F9E-8304-42F246BD0AEB}"/>
              </a:ext>
            </a:extLst>
          </p:cNvPr>
          <p:cNvPicPr preferRelativeResize="0"/>
          <p:nvPr/>
        </p:nvPicPr>
        <p:blipFill rotWithShape="1">
          <a:blip r:embed="rId5"/>
          <a:srcRect l="3961" r="29491" b="1"/>
          <a:stretch/>
        </p:blipFill>
        <p:spPr>
          <a:xfrm>
            <a:off x="9092155" y="11"/>
            <a:ext cx="3099847" cy="3120876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  <a:noFill/>
        </p:spPr>
      </p:pic>
      <p:sp>
        <p:nvSpPr>
          <p:cNvPr id="6" name="Google Shape;226;p15">
            <a:extLst>
              <a:ext uri="{FF2B5EF4-FFF2-40B4-BE49-F238E27FC236}">
                <a16:creationId xmlns:a16="http://schemas.microsoft.com/office/drawing/2014/main" id="{27AAF51D-E74A-426D-8039-220AA0D0EB87}"/>
              </a:ext>
            </a:extLst>
          </p:cNvPr>
          <p:cNvSpPr txBox="1">
            <a:spLocks/>
          </p:cNvSpPr>
          <p:nvPr/>
        </p:nvSpPr>
        <p:spPr>
          <a:xfrm>
            <a:off x="3762252" y="2844220"/>
            <a:ext cx="8015619" cy="390281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715963" algn="just">
              <a:lnSpc>
                <a:spcPct val="150000"/>
              </a:lnSpc>
              <a:buNone/>
            </a:pPr>
            <a:r>
              <a:rPr lang="en-US" sz="2000" dirty="0">
                <a:latin typeface="Georgia" panose="02040502050405020303" pitchFamily="18" charset="0"/>
              </a:rPr>
              <a:t>De </a:t>
            </a:r>
            <a:r>
              <a:rPr lang="en-US" sz="2000" dirty="0" err="1">
                <a:latin typeface="Georgia" panose="02040502050405020303" pitchFamily="18" charset="0"/>
              </a:rPr>
              <a:t>fapt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întregul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proces</a:t>
            </a:r>
            <a:r>
              <a:rPr lang="en-US" sz="2000" dirty="0">
                <a:latin typeface="Georgia" panose="02040502050405020303" pitchFamily="18" charset="0"/>
              </a:rPr>
              <a:t> al </a:t>
            </a:r>
            <a:r>
              <a:rPr lang="en-US" sz="2000" dirty="0" err="1">
                <a:latin typeface="Georgia" panose="02040502050405020303" pitchFamily="18" charset="0"/>
              </a:rPr>
              <a:t>sinodului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propune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promoveze</a:t>
            </a:r>
            <a:r>
              <a:rPr lang="en-US" sz="2000" dirty="0">
                <a:latin typeface="Georgia" panose="02040502050405020303" pitchFamily="18" charset="0"/>
              </a:rPr>
              <a:t> ca </a:t>
            </a:r>
            <a:r>
              <a:rPr lang="en-US" sz="2000" dirty="0" err="1">
                <a:latin typeface="Georgia" panose="02040502050405020303" pitchFamily="18" charset="0"/>
              </a:rPr>
              <a:t>experiența</a:t>
            </a:r>
            <a:r>
              <a:rPr lang="en-US" sz="2000" dirty="0">
                <a:latin typeface="Georgia" panose="02040502050405020303" pitchFamily="18" charset="0"/>
              </a:rPr>
              <a:t> de </a:t>
            </a:r>
            <a:r>
              <a:rPr lang="en-US" sz="2000" dirty="0" err="1">
                <a:latin typeface="Georgia" panose="02040502050405020303" pitchFamily="18" charset="0"/>
              </a:rPr>
              <a:t>discriminare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participare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prin</a:t>
            </a:r>
            <a:r>
              <a:rPr lang="en-US" sz="2000" dirty="0">
                <a:latin typeface="Georgia" panose="02040502050405020303" pitchFamily="18" charset="0"/>
              </a:rPr>
              <a:t> care </a:t>
            </a:r>
            <a:r>
              <a:rPr lang="en-US" sz="2000" dirty="0" err="1">
                <a:latin typeface="Georgia" panose="02040502050405020303" pitchFamily="18" charset="0"/>
              </a:rPr>
              <a:t>diversitatea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darurilor</a:t>
            </a:r>
            <a:r>
              <a:rPr lang="en-US" sz="2000" dirty="0">
                <a:latin typeface="Georgia" panose="02040502050405020303" pitchFamily="18" charset="0"/>
              </a:rPr>
              <a:t> se </a:t>
            </a:r>
            <a:r>
              <a:rPr lang="en-US" sz="2000" dirty="0" err="1">
                <a:latin typeface="Georgia" panose="02040502050405020303" pitchFamily="18" charset="0"/>
              </a:rPr>
              <a:t>unește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pentru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misiunea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Bisericii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lume</a:t>
            </a:r>
            <a:r>
              <a:rPr lang="en-US" sz="2000" dirty="0">
                <a:latin typeface="Georgia" panose="02040502050405020303" pitchFamily="18" charset="0"/>
              </a:rPr>
              <a:t>...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visăm</a:t>
            </a:r>
            <a:r>
              <a:rPr lang="en-US" sz="2000" dirty="0">
                <a:latin typeface="Georgia" panose="02040502050405020303" pitchFamily="18" charset="0"/>
              </a:rPr>
              <a:t> la </a:t>
            </a:r>
            <a:r>
              <a:rPr lang="en-US" sz="2000" dirty="0" err="1">
                <a:latin typeface="Georgia" panose="02040502050405020303" pitchFamily="18" charset="0"/>
              </a:rPr>
              <a:t>Biserica</a:t>
            </a:r>
            <a:r>
              <a:rPr lang="en-US" sz="2000" dirty="0">
                <a:latin typeface="Georgia" panose="02040502050405020303" pitchFamily="18" charset="0"/>
              </a:rPr>
              <a:t> la care am </a:t>
            </a:r>
            <a:r>
              <a:rPr lang="en-US" sz="2000" dirty="0" err="1">
                <a:latin typeface="Georgia" panose="02040502050405020303" pitchFamily="18" charset="0"/>
              </a:rPr>
              <a:t>fost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invitați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reînviem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speranțele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oamenilor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br>
              <a:rPr lang="ro-RO" sz="2000" dirty="0">
                <a:latin typeface="Georgia" panose="02040502050405020303" pitchFamily="18" charset="0"/>
              </a:rPr>
            </a:b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inspirăm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încredere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ro-RO" sz="2000" dirty="0">
                <a:latin typeface="Georgia" panose="02040502050405020303" pitchFamily="18" charset="0"/>
              </a:rPr>
              <a:t>bandajăm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rănile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legăm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noi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profunde</a:t>
            </a:r>
            <a:r>
              <a:rPr lang="ro-RO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relații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învățăm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construim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punți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luminăm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mințile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br>
              <a:rPr lang="ro-RO" sz="2000" dirty="0">
                <a:latin typeface="Georgia" panose="02040502050405020303" pitchFamily="18" charset="0"/>
              </a:rPr>
            </a:b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încălzim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inimile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reprimim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puterea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pentru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misiunea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noastră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comună</a:t>
            </a:r>
            <a:r>
              <a:rPr lang="en-US" sz="2000" dirty="0">
                <a:latin typeface="Georgia" panose="02040502050405020303" pitchFamily="18" charset="0"/>
              </a:rPr>
              <a:t> (PD, 32) </a:t>
            </a:r>
          </a:p>
        </p:txBody>
      </p:sp>
    </p:spTree>
    <p:extLst>
      <p:ext uri="{BB962C8B-B14F-4D97-AF65-F5344CB8AC3E}">
        <p14:creationId xmlns:p14="http://schemas.microsoft.com/office/powerpoint/2010/main" val="3171457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08BA69F-628B-43A0-B3BB-5DB5FA902BAD}"/>
              </a:ext>
            </a:extLst>
          </p:cNvPr>
          <p:cNvSpPr txBox="1"/>
          <p:nvPr/>
        </p:nvSpPr>
        <p:spPr>
          <a:xfrm>
            <a:off x="366091" y="239925"/>
            <a:ext cx="11459817" cy="5520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4988" algn="just">
              <a:lnSpc>
                <a:spcPct val="150000"/>
              </a:lnSpc>
            </a:pPr>
            <a:r>
              <a:rPr lang="hu-HU" sz="4000" dirty="0" err="1">
                <a:latin typeface="Georgia" panose="02040502050405020303" pitchFamily="18" charset="0"/>
              </a:rPr>
              <a:t>Scopul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acestui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proces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al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sinodului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nu</a:t>
            </a:r>
            <a:r>
              <a:rPr lang="hu-HU" sz="4000" dirty="0">
                <a:latin typeface="Georgia" panose="02040502050405020303" pitchFamily="18" charset="0"/>
              </a:rPr>
              <a:t> este </a:t>
            </a:r>
            <a:r>
              <a:rPr lang="hu-HU" sz="4000" dirty="0" err="1">
                <a:latin typeface="Georgia" panose="02040502050405020303" pitchFamily="18" charset="0"/>
              </a:rPr>
              <a:t>doar</a:t>
            </a:r>
            <a:r>
              <a:rPr lang="hu-HU" sz="4000" dirty="0">
                <a:latin typeface="Georgia" panose="02040502050405020303" pitchFamily="18" charset="0"/>
              </a:rPr>
              <a:t> de a </a:t>
            </a:r>
            <a:r>
              <a:rPr lang="hu-HU" sz="4000" dirty="0" err="1">
                <a:latin typeface="Georgia" panose="02040502050405020303" pitchFamily="18" charset="0"/>
              </a:rPr>
              <a:t>efectua</a:t>
            </a:r>
            <a:r>
              <a:rPr lang="hu-HU" sz="4000" dirty="0">
                <a:latin typeface="Georgia" panose="02040502050405020303" pitchFamily="18" charset="0"/>
              </a:rPr>
              <a:t> o </a:t>
            </a:r>
            <a:r>
              <a:rPr lang="hu-HU" sz="4000" dirty="0" err="1">
                <a:latin typeface="Georgia" panose="02040502050405020303" pitchFamily="18" charset="0"/>
              </a:rPr>
              <a:t>serie</a:t>
            </a:r>
            <a:r>
              <a:rPr lang="hu-HU" sz="4000" dirty="0">
                <a:latin typeface="Georgia" panose="02040502050405020303" pitchFamily="18" charset="0"/>
              </a:rPr>
              <a:t> de </a:t>
            </a:r>
            <a:r>
              <a:rPr lang="hu-HU" sz="4000" dirty="0" err="1">
                <a:latin typeface="Georgia" panose="02040502050405020303" pitchFamily="18" charset="0"/>
              </a:rPr>
              <a:t>exerciții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care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încep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și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apoi</a:t>
            </a:r>
            <a:r>
              <a:rPr lang="hu-HU" sz="4000" dirty="0">
                <a:latin typeface="Georgia" panose="02040502050405020303" pitchFamily="18" charset="0"/>
              </a:rPr>
              <a:t> se </a:t>
            </a:r>
            <a:r>
              <a:rPr lang="hu-HU" sz="4000" dirty="0" err="1">
                <a:latin typeface="Georgia" panose="02040502050405020303" pitchFamily="18" charset="0"/>
              </a:rPr>
              <a:t>termină</a:t>
            </a:r>
            <a:r>
              <a:rPr lang="hu-HU" sz="4000" dirty="0">
                <a:latin typeface="Georgia" panose="02040502050405020303" pitchFamily="18" charset="0"/>
              </a:rPr>
              <a:t>, ci mai </a:t>
            </a:r>
            <a:r>
              <a:rPr lang="hu-HU" sz="4000" dirty="0" err="1">
                <a:latin typeface="Georgia" panose="02040502050405020303" pitchFamily="18" charset="0"/>
              </a:rPr>
              <a:t>degrabă</a:t>
            </a:r>
            <a:r>
              <a:rPr lang="hu-HU" sz="4000" dirty="0">
                <a:latin typeface="Georgia" panose="02040502050405020303" pitchFamily="18" charset="0"/>
              </a:rPr>
              <a:t> de a </a:t>
            </a:r>
            <a:r>
              <a:rPr lang="hu-HU" sz="4000" dirty="0" err="1">
                <a:latin typeface="Georgia" panose="02040502050405020303" pitchFamily="18" charset="0"/>
              </a:rPr>
              <a:t>face</a:t>
            </a:r>
            <a:r>
              <a:rPr lang="hu-HU" sz="4000" dirty="0">
                <a:latin typeface="Georgia" panose="02040502050405020303" pitchFamily="18" charset="0"/>
              </a:rPr>
              <a:t> o </a:t>
            </a:r>
            <a:r>
              <a:rPr lang="hu-HU" sz="4000" dirty="0" err="1">
                <a:latin typeface="Georgia" panose="02040502050405020303" pitchFamily="18" charset="0"/>
              </a:rPr>
              <a:t>călătorie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în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care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crește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autentic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spre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comuniunea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și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misiunea</a:t>
            </a:r>
            <a:r>
              <a:rPr lang="hu-HU" sz="4000" dirty="0">
                <a:latin typeface="Georgia" panose="02040502050405020303" pitchFamily="18" charset="0"/>
              </a:rPr>
              <a:t> la </a:t>
            </a:r>
            <a:r>
              <a:rPr lang="hu-HU" sz="4000" dirty="0" err="1">
                <a:latin typeface="Georgia" panose="02040502050405020303" pitchFamily="18" charset="0"/>
              </a:rPr>
              <a:t>care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Dumnezeu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cheamă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Biserica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să</a:t>
            </a:r>
            <a:r>
              <a:rPr lang="hu-HU" sz="4000" dirty="0">
                <a:latin typeface="Georgia" panose="02040502050405020303" pitchFamily="18" charset="0"/>
              </a:rPr>
              <a:t> o </a:t>
            </a:r>
            <a:r>
              <a:rPr lang="hu-HU" sz="4000" dirty="0" err="1">
                <a:latin typeface="Georgia" panose="02040502050405020303" pitchFamily="18" charset="0"/>
              </a:rPr>
              <a:t>trăiască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în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mileniul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al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treilea</a:t>
            </a:r>
            <a:r>
              <a:rPr lang="hu-HU" sz="40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848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15B646-1C59-47E7-B256-1655FFF63E28}"/>
              </a:ext>
            </a:extLst>
          </p:cNvPr>
          <p:cNvSpPr txBox="1">
            <a:spLocks/>
          </p:cNvSpPr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dirty="0">
                <a:latin typeface="Georgia" panose="02040502050405020303" pitchFamily="18" charset="0"/>
              </a:rPr>
              <a:t>CUVÂNT DE RECUNOȘTIN</a:t>
            </a:r>
            <a:r>
              <a:rPr lang="ro-RO" sz="5400" dirty="0">
                <a:latin typeface="Georgia" panose="02040502050405020303" pitchFamily="18" charset="0"/>
              </a:rPr>
              <a:t>Ț</a:t>
            </a:r>
            <a:r>
              <a:rPr lang="en-US" sz="5400" dirty="0">
                <a:latin typeface="Georgia" panose="02040502050405020303" pitchFamily="18" charset="0"/>
              </a:rPr>
              <a:t>Ă</a:t>
            </a:r>
          </a:p>
        </p:txBody>
      </p:sp>
      <p:sp>
        <p:nvSpPr>
          <p:cNvPr id="3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FF437-FC9C-42DA-91A3-5E10C0792D4E}"/>
              </a:ext>
            </a:extLst>
          </p:cNvPr>
          <p:cNvSpPr txBox="1">
            <a:spLocks/>
          </p:cNvSpPr>
          <p:nvPr/>
        </p:nvSpPr>
        <p:spPr>
          <a:xfrm>
            <a:off x="3590013" y="2086239"/>
            <a:ext cx="8001000" cy="43853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4988" algn="just">
              <a:lnSpc>
                <a:spcPct val="170000"/>
              </a:lnSpc>
              <a:buNone/>
            </a:pPr>
            <a:r>
              <a:rPr lang="en-US" dirty="0">
                <a:latin typeface="Georgia" panose="02040502050405020303" pitchFamily="18" charset="0"/>
              </a:rPr>
              <a:t>Sincere </a:t>
            </a:r>
            <a:r>
              <a:rPr lang="en-US" dirty="0" err="1">
                <a:latin typeface="Georgia" panose="02040502050405020303" pitchFamily="18" charset="0"/>
              </a:rPr>
              <a:t>mulțumiri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tuturor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celor</a:t>
            </a:r>
            <a:r>
              <a:rPr lang="en-US" dirty="0">
                <a:latin typeface="Georgia" panose="02040502050405020303" pitchFamily="18" charset="0"/>
              </a:rPr>
              <a:t> care </a:t>
            </a:r>
            <a:r>
              <a:rPr lang="en-US" dirty="0" err="1">
                <a:latin typeface="Georgia" panose="02040502050405020303" pitchFamily="18" charset="0"/>
              </a:rPr>
              <a:t>organizează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coordonează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participă</a:t>
            </a:r>
            <a:r>
              <a:rPr lang="en-US" dirty="0">
                <a:latin typeface="Georgia" panose="02040502050405020303" pitchFamily="18" charset="0"/>
              </a:rPr>
              <a:t> la </a:t>
            </a:r>
            <a:r>
              <a:rPr lang="en-US" dirty="0" err="1">
                <a:latin typeface="Georgia" panose="02040502050405020303" pitchFamily="18" charset="0"/>
              </a:rPr>
              <a:t>acest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proces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sinodal</a:t>
            </a:r>
            <a:r>
              <a:rPr lang="en-US" dirty="0">
                <a:latin typeface="Georgia" panose="02040502050405020303" pitchFamily="18" charset="0"/>
              </a:rPr>
              <a:t>. Sub </a:t>
            </a:r>
            <a:r>
              <a:rPr lang="en-US" dirty="0" err="1">
                <a:latin typeface="Georgia" panose="02040502050405020303" pitchFamily="18" charset="0"/>
              </a:rPr>
              <a:t>îndrumarea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Duhului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Sfânt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noi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constituim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pietrele</a:t>
            </a:r>
            <a:r>
              <a:rPr lang="en-US" dirty="0">
                <a:latin typeface="Georgia" panose="02040502050405020303" pitchFamily="18" charset="0"/>
              </a:rPr>
              <a:t> vii </a:t>
            </a:r>
            <a:r>
              <a:rPr lang="en-US" dirty="0" err="1">
                <a:latin typeface="Georgia" panose="02040502050405020303" pitchFamily="18" charset="0"/>
              </a:rPr>
              <a:t>prin</a:t>
            </a:r>
            <a:r>
              <a:rPr lang="en-US" dirty="0">
                <a:latin typeface="Georgia" panose="02040502050405020303" pitchFamily="18" charset="0"/>
              </a:rPr>
              <a:t> care </a:t>
            </a:r>
            <a:r>
              <a:rPr lang="en-US" dirty="0" err="1">
                <a:latin typeface="Georgia" panose="02040502050405020303" pitchFamily="18" charset="0"/>
              </a:rPr>
              <a:t>Dumnezeu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clădește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Biserica</a:t>
            </a:r>
            <a:r>
              <a:rPr lang="en-US" dirty="0">
                <a:latin typeface="Georgia" panose="02040502050405020303" pitchFamily="18" charset="0"/>
              </a:rPr>
              <a:t> pe care o </a:t>
            </a:r>
            <a:r>
              <a:rPr lang="en-US" dirty="0" err="1">
                <a:latin typeface="Georgia" panose="02040502050405020303" pitchFamily="18" charset="0"/>
              </a:rPr>
              <a:t>dorește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pentru</a:t>
            </a:r>
            <a:r>
              <a:rPr lang="en-US" dirty="0">
                <a:latin typeface="Georgia" panose="02040502050405020303" pitchFamily="18" charset="0"/>
              </a:rPr>
              <a:t> al </a:t>
            </a:r>
            <a:r>
              <a:rPr lang="en-US" dirty="0" err="1">
                <a:latin typeface="Georgia" panose="02040502050405020303" pitchFamily="18" charset="0"/>
              </a:rPr>
              <a:t>treilea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mileniu</a:t>
            </a:r>
            <a:r>
              <a:rPr lang="en-US" dirty="0">
                <a:latin typeface="Georgia" panose="02040502050405020303" pitchFamily="18" charset="0"/>
              </a:rPr>
              <a:t> (1Pt 2:5). </a:t>
            </a:r>
            <a:r>
              <a:rPr lang="en-US" dirty="0" err="1">
                <a:latin typeface="Georgia" panose="02040502050405020303" pitchFamily="18" charset="0"/>
              </a:rPr>
              <a:t>Preasfânta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Fecioară</a:t>
            </a:r>
            <a:r>
              <a:rPr lang="en-US" dirty="0">
                <a:latin typeface="Georgia" panose="02040502050405020303" pitchFamily="18" charset="0"/>
              </a:rPr>
              <a:t> Maria, </a:t>
            </a:r>
            <a:r>
              <a:rPr lang="en-US" dirty="0" err="1">
                <a:latin typeface="Georgia" panose="02040502050405020303" pitchFamily="18" charset="0"/>
              </a:rPr>
              <a:t>Împărăteasa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Apostolilor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Maica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Bisericii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mijlocească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pentru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noi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în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timp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mergem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împreună</a:t>
            </a:r>
            <a:r>
              <a:rPr lang="en-US" dirty="0">
                <a:latin typeface="Georgia" panose="02040502050405020303" pitchFamily="18" charset="0"/>
              </a:rPr>
              <a:t> pe </a:t>
            </a:r>
            <a:r>
              <a:rPr lang="en-US" dirty="0" err="1">
                <a:latin typeface="Georgia" panose="02040502050405020303" pitchFamily="18" charset="0"/>
              </a:rPr>
              <a:t>drumul</a:t>
            </a:r>
            <a:r>
              <a:rPr lang="en-US" dirty="0">
                <a:latin typeface="Georgia" panose="02040502050405020303" pitchFamily="18" charset="0"/>
              </a:rPr>
              <a:t> pe care </a:t>
            </a:r>
            <a:r>
              <a:rPr lang="en-US" dirty="0" err="1">
                <a:latin typeface="Georgia" panose="02040502050405020303" pitchFamily="18" charset="0"/>
              </a:rPr>
              <a:t>ni</a:t>
            </a:r>
            <a:r>
              <a:rPr lang="en-US" dirty="0">
                <a:latin typeface="Georgia" panose="02040502050405020303" pitchFamily="18" charset="0"/>
              </a:rPr>
              <a:t> l-a </a:t>
            </a:r>
            <a:r>
              <a:rPr lang="en-US" dirty="0" err="1">
                <a:latin typeface="Georgia" panose="02040502050405020303" pitchFamily="18" charset="0"/>
              </a:rPr>
              <a:t>desemnat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Dumnezeu</a:t>
            </a:r>
            <a:r>
              <a:rPr lang="en-US" dirty="0">
                <a:latin typeface="Georgia" panose="02040502050405020303" pitchFamily="18" charset="0"/>
              </a:rPr>
              <a:t>. Ca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la </a:t>
            </a:r>
            <a:r>
              <a:rPr lang="en-US" dirty="0" err="1">
                <a:latin typeface="Georgia" panose="02040502050405020303" pitchFamily="18" charset="0"/>
              </a:rPr>
              <a:t>Rusalii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în</a:t>
            </a:r>
            <a:r>
              <a:rPr lang="en-US" dirty="0">
                <a:latin typeface="Georgia" panose="02040502050405020303" pitchFamily="18" charset="0"/>
              </a:rPr>
              <a:t> camera de la </a:t>
            </a:r>
            <a:r>
              <a:rPr lang="en-US" dirty="0" err="1">
                <a:latin typeface="Georgia" panose="02040502050405020303" pitchFamily="18" charset="0"/>
              </a:rPr>
              <a:t>etaj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providența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mijlocirea</a:t>
            </a:r>
            <a:r>
              <a:rPr lang="en-US" dirty="0">
                <a:latin typeface="Georgia" panose="02040502050405020303" pitchFamily="18" charset="0"/>
              </a:rPr>
              <a:t> Sa </a:t>
            </a:r>
            <a:r>
              <a:rPr lang="en-US" dirty="0" err="1">
                <a:latin typeface="Georgia" panose="02040502050405020303" pitchFamily="18" charset="0"/>
              </a:rPr>
              <a:t>maternă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să</a:t>
            </a:r>
            <a:r>
              <a:rPr lang="en-US" dirty="0">
                <a:latin typeface="Georgia" panose="02040502050405020303" pitchFamily="18" charset="0"/>
              </a:rPr>
              <a:t> ne </a:t>
            </a:r>
            <a:r>
              <a:rPr lang="en-US" dirty="0" err="1">
                <a:latin typeface="Georgia" panose="02040502050405020303" pitchFamily="18" charset="0"/>
              </a:rPr>
              <a:t>însoțesc</a:t>
            </a:r>
            <a:r>
              <a:rPr lang="en-US" dirty="0">
                <a:latin typeface="Georgia" panose="02040502050405020303" pitchFamily="18" charset="0"/>
              </a:rPr>
              <a:t> pe </a:t>
            </a:r>
            <a:r>
              <a:rPr lang="en-US" dirty="0" err="1">
                <a:latin typeface="Georgia" panose="02040502050405020303" pitchFamily="18" charset="0"/>
              </a:rPr>
              <a:t>măsură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construim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comuniunea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unii</a:t>
            </a:r>
            <a:r>
              <a:rPr lang="en-US" dirty="0">
                <a:latin typeface="Georgia" panose="02040502050405020303" pitchFamily="18" charset="0"/>
              </a:rPr>
              <a:t> cu </a:t>
            </a:r>
            <a:r>
              <a:rPr lang="en-US" dirty="0" err="1">
                <a:latin typeface="Georgia" panose="02040502050405020303" pitchFamily="18" charset="0"/>
              </a:rPr>
              <a:t>alții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ne </a:t>
            </a:r>
            <a:r>
              <a:rPr lang="en-US" dirty="0" err="1">
                <a:latin typeface="Georgia" panose="02040502050405020303" pitchFamily="18" charset="0"/>
              </a:rPr>
              <a:t>îndeplinim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misiunea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în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lume</a:t>
            </a:r>
            <a:r>
              <a:rPr lang="en-US" dirty="0">
                <a:latin typeface="Georgia" panose="02040502050405020303" pitchFamily="18" charset="0"/>
              </a:rPr>
              <a:t>. </a:t>
            </a:r>
            <a:r>
              <a:rPr lang="en-US" dirty="0" err="1">
                <a:latin typeface="Georgia" panose="02040502050405020303" pitchFamily="18" charset="0"/>
              </a:rPr>
              <a:t>Împreună</a:t>
            </a:r>
            <a:r>
              <a:rPr lang="en-US" dirty="0">
                <a:latin typeface="Georgia" panose="02040502050405020303" pitchFamily="18" charset="0"/>
              </a:rPr>
              <a:t> cu </a:t>
            </a:r>
            <a:r>
              <a:rPr lang="en-US" dirty="0" err="1">
                <a:latin typeface="Georgia" panose="02040502050405020303" pitchFamily="18" charset="0"/>
              </a:rPr>
              <a:t>ea</a:t>
            </a:r>
            <a:r>
              <a:rPr lang="en-US" dirty="0">
                <a:latin typeface="Georgia" panose="02040502050405020303" pitchFamily="18" charset="0"/>
              </a:rPr>
              <a:t>, ca </a:t>
            </a:r>
            <a:r>
              <a:rPr lang="en-US" dirty="0" err="1">
                <a:latin typeface="Georgia" panose="02040502050405020303" pitchFamily="18" charset="0"/>
              </a:rPr>
              <a:t>popor</a:t>
            </a:r>
            <a:r>
              <a:rPr lang="en-US" dirty="0">
                <a:latin typeface="Georgia" panose="02040502050405020303" pitchFamily="18" charset="0"/>
              </a:rPr>
              <a:t> al </a:t>
            </a:r>
            <a:r>
              <a:rPr lang="en-US" dirty="0" err="1">
                <a:latin typeface="Georgia" panose="02040502050405020303" pitchFamily="18" charset="0"/>
              </a:rPr>
              <a:t>lui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Dumnezeu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spunem</a:t>
            </a:r>
            <a:r>
              <a:rPr lang="en-US" dirty="0">
                <a:latin typeface="Georgia" panose="02040502050405020303" pitchFamily="18" charset="0"/>
              </a:rPr>
              <a:t>: "Fie </a:t>
            </a:r>
            <a:r>
              <a:rPr lang="en-US" dirty="0" err="1">
                <a:latin typeface="Georgia" panose="02040502050405020303" pitchFamily="18" charset="0"/>
              </a:rPr>
              <a:t>mie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după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cuvântul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Tău</a:t>
            </a:r>
            <a:r>
              <a:rPr lang="en-US" dirty="0">
                <a:latin typeface="Georgia" panose="02040502050405020303" pitchFamily="18" charset="0"/>
              </a:rPr>
              <a:t>" (Lc 1,38).</a:t>
            </a: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3A1BEED3-6F77-46D9-A98E-169D6A097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5" y="2286682"/>
            <a:ext cx="389732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78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C63C6-8A09-4A57-A719-8ED4BFBDDA86}"/>
              </a:ext>
            </a:extLst>
          </p:cNvPr>
          <p:cNvSpPr txBox="1">
            <a:spLocks/>
          </p:cNvSpPr>
          <p:nvPr/>
        </p:nvSpPr>
        <p:spPr>
          <a:xfrm>
            <a:off x="4965432" y="1247105"/>
            <a:ext cx="6586491" cy="5152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dirty="0" err="1">
                <a:latin typeface="Georgia" panose="02040502050405020303" pitchFamily="18" charset="0"/>
              </a:rPr>
              <a:t>Rugăciunea</a:t>
            </a:r>
            <a:r>
              <a:rPr lang="en-US" sz="2800" dirty="0">
                <a:latin typeface="Georgia" panose="02040502050405020303" pitchFamily="18" charset="0"/>
              </a:rPr>
              <a:t> </a:t>
            </a:r>
            <a:r>
              <a:rPr lang="en-US" sz="2800" dirty="0" err="1">
                <a:latin typeface="Georgia" panose="02040502050405020303" pitchFamily="18" charset="0"/>
              </a:rPr>
              <a:t>Papei</a:t>
            </a:r>
            <a:r>
              <a:rPr lang="en-US" sz="2800" dirty="0">
                <a:latin typeface="Georgia" panose="02040502050405020303" pitchFamily="18" charset="0"/>
              </a:rPr>
              <a:t> </a:t>
            </a:r>
            <a:r>
              <a:rPr lang="en-US" sz="2800" dirty="0" err="1">
                <a:latin typeface="Georgia" panose="02040502050405020303" pitchFamily="18" charset="0"/>
              </a:rPr>
              <a:t>Francisc</a:t>
            </a:r>
            <a:r>
              <a:rPr lang="ro-RO" sz="2800" dirty="0">
                <a:latin typeface="Georgia" panose="02040502050405020303" pitchFamily="18" charset="0"/>
              </a:rPr>
              <a:t> </a:t>
            </a:r>
            <a:r>
              <a:rPr lang="en-US" sz="2800" dirty="0" err="1">
                <a:latin typeface="Georgia" panose="02040502050405020303" pitchFamily="18" charset="0"/>
              </a:rPr>
              <a:t>pentru</a:t>
            </a:r>
            <a:r>
              <a:rPr lang="en-US" sz="2800" dirty="0">
                <a:latin typeface="Georgia" panose="02040502050405020303" pitchFamily="18" charset="0"/>
              </a:rPr>
              <a:t> </a:t>
            </a:r>
            <a:r>
              <a:rPr lang="en-US" sz="2800" dirty="0" err="1">
                <a:latin typeface="Georgia" panose="02040502050405020303" pitchFamily="18" charset="0"/>
              </a:rPr>
              <a:t>Sinod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9DF61-E888-47BF-AF8B-5EC976538C0D}"/>
              </a:ext>
            </a:extLst>
          </p:cNvPr>
          <p:cNvSpPr txBox="1">
            <a:spLocks/>
          </p:cNvSpPr>
          <p:nvPr/>
        </p:nvSpPr>
        <p:spPr>
          <a:xfrm>
            <a:off x="4965432" y="2333625"/>
            <a:ext cx="6969393" cy="4305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Vino, </a:t>
            </a:r>
            <a:r>
              <a:rPr lang="en-US" sz="1600" dirty="0" err="1">
                <a:latin typeface="Georgia" panose="02040502050405020303" pitchFamily="18" charset="0"/>
              </a:rPr>
              <a:t>Duhule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Sfinte</a:t>
            </a:r>
            <a:r>
              <a:rPr lang="en-US" sz="1600" dirty="0">
                <a:latin typeface="Georgia" panose="02040502050405020303" pitchFamily="18" charset="0"/>
              </a:rPr>
              <a:t>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Tu, care </a:t>
            </a:r>
            <a:r>
              <a:rPr lang="en-US" sz="1600" dirty="0" err="1">
                <a:latin typeface="Georgia" panose="02040502050405020303" pitchFamily="18" charset="0"/>
              </a:rPr>
              <a:t>trezești</a:t>
            </a:r>
            <a:r>
              <a:rPr lang="en-US" sz="1600" dirty="0">
                <a:latin typeface="Georgia" panose="02040502050405020303" pitchFamily="18" charset="0"/>
              </a:rPr>
              <a:t> limbi </a:t>
            </a:r>
            <a:r>
              <a:rPr lang="en-US" sz="1600" dirty="0" err="1">
                <a:latin typeface="Georgia" panose="02040502050405020303" pitchFamily="18" charset="0"/>
              </a:rPr>
              <a:t>noi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și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pui</a:t>
            </a:r>
            <a:r>
              <a:rPr lang="en-US" sz="1600" dirty="0">
                <a:latin typeface="Georgia" panose="02040502050405020303" pitchFamily="18" charset="0"/>
              </a:rPr>
              <a:t> pe </a:t>
            </a:r>
            <a:r>
              <a:rPr lang="en-US" sz="1600" dirty="0" err="1">
                <a:latin typeface="Georgia" panose="02040502050405020303" pitchFamily="18" charset="0"/>
              </a:rPr>
              <a:t>buze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cuvinte</a:t>
            </a:r>
            <a:r>
              <a:rPr lang="en-US" sz="1600" dirty="0">
                <a:latin typeface="Georgia" panose="02040502050405020303" pitchFamily="18" charset="0"/>
              </a:rPr>
              <a:t> de </a:t>
            </a:r>
            <a:r>
              <a:rPr lang="en-US" sz="1600" dirty="0" err="1">
                <a:latin typeface="Georgia" panose="02040502050405020303" pitchFamily="18" charset="0"/>
              </a:rPr>
              <a:t>viață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err="1">
                <a:latin typeface="Georgia" panose="02040502050405020303" pitchFamily="18" charset="0"/>
              </a:rPr>
              <a:t>ferește</a:t>
            </a:r>
            <a:r>
              <a:rPr lang="en-US" sz="1600" dirty="0">
                <a:latin typeface="Georgia" panose="02040502050405020303" pitchFamily="18" charset="0"/>
              </a:rPr>
              <a:t>-ne de a </a:t>
            </a:r>
            <a:r>
              <a:rPr lang="en-US" sz="1600" dirty="0" err="1">
                <a:latin typeface="Georgia" panose="02040502050405020303" pitchFamily="18" charset="0"/>
              </a:rPr>
              <a:t>deveni</a:t>
            </a:r>
            <a:r>
              <a:rPr lang="en-US" sz="1600" dirty="0">
                <a:latin typeface="Georgia" panose="02040502050405020303" pitchFamily="18" charset="0"/>
              </a:rPr>
              <a:t> o </a:t>
            </a:r>
            <a:r>
              <a:rPr lang="en-US" sz="1600" dirty="0" err="1">
                <a:latin typeface="Georgia" panose="02040502050405020303" pitchFamily="18" charset="0"/>
              </a:rPr>
              <a:t>Biserică</a:t>
            </a:r>
            <a:r>
              <a:rPr lang="en-US" sz="1600" dirty="0">
                <a:latin typeface="Georgia" panose="02040502050405020303" pitchFamily="18" charset="0"/>
              </a:rPr>
              <a:t> de </a:t>
            </a:r>
            <a:r>
              <a:rPr lang="en-US" sz="1600" dirty="0" err="1">
                <a:latin typeface="Georgia" panose="02040502050405020303" pitchFamily="18" charset="0"/>
              </a:rPr>
              <a:t>muzeu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err="1">
                <a:latin typeface="Georgia" panose="02040502050405020303" pitchFamily="18" charset="0"/>
              </a:rPr>
              <a:t>frumoasă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dar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mută</a:t>
            </a:r>
            <a:r>
              <a:rPr lang="en-US" sz="1600" dirty="0">
                <a:latin typeface="Georgia" panose="02040502050405020303" pitchFamily="18" charset="0"/>
              </a:rPr>
              <a:t>, cu </a:t>
            </a:r>
            <a:r>
              <a:rPr lang="en-US" sz="1600" dirty="0" err="1">
                <a:latin typeface="Georgia" panose="02040502050405020303" pitchFamily="18" charset="0"/>
              </a:rPr>
              <a:t>mult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trecut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dar</a:t>
            </a:r>
            <a:r>
              <a:rPr lang="en-US" sz="1600" dirty="0">
                <a:latin typeface="Georgia" panose="02040502050405020303" pitchFamily="18" charset="0"/>
              </a:rPr>
              <a:t> cu </a:t>
            </a:r>
            <a:r>
              <a:rPr lang="en-US" sz="1600" dirty="0" err="1">
                <a:latin typeface="Georgia" panose="02040502050405020303" pitchFamily="18" charset="0"/>
              </a:rPr>
              <a:t>puțin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viitor</a:t>
            </a:r>
            <a:r>
              <a:rPr lang="en-US" sz="1600" dirty="0">
                <a:latin typeface="Georgia" panose="02040502050405020303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Vino </a:t>
            </a:r>
            <a:r>
              <a:rPr lang="en-US" sz="1600" dirty="0" err="1">
                <a:latin typeface="Georgia" panose="02040502050405020303" pitchFamily="18" charset="0"/>
              </a:rPr>
              <a:t>între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noi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  <a:r>
              <a:rPr lang="en-US" sz="1600" dirty="0" err="1">
                <a:latin typeface="Georgia" panose="02040502050405020303" pitchFamily="18" charset="0"/>
              </a:rPr>
              <a:t>pentru</a:t>
            </a:r>
            <a:r>
              <a:rPr lang="en-US" sz="1600" dirty="0">
                <a:latin typeface="Georgia" panose="02040502050405020303" pitchFamily="18" charset="0"/>
              </a:rPr>
              <a:t> ca </a:t>
            </a:r>
            <a:r>
              <a:rPr lang="en-US" sz="1600" dirty="0" err="1">
                <a:latin typeface="Georgia" panose="02040502050405020303" pitchFamily="18" charset="0"/>
              </a:rPr>
              <a:t>în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experiența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sinodală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err="1">
                <a:latin typeface="Georgia" panose="02040502050405020303" pitchFamily="18" charset="0"/>
              </a:rPr>
              <a:t>să</a:t>
            </a:r>
            <a:r>
              <a:rPr lang="en-US" sz="1600" dirty="0">
                <a:latin typeface="Georgia" panose="02040502050405020303" pitchFamily="18" charset="0"/>
              </a:rPr>
              <a:t> nu ne </a:t>
            </a:r>
            <a:r>
              <a:rPr lang="en-US" sz="1600" dirty="0" err="1">
                <a:latin typeface="Georgia" panose="02040502050405020303" pitchFamily="18" charset="0"/>
              </a:rPr>
              <a:t>lăsăm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dominați</a:t>
            </a:r>
            <a:r>
              <a:rPr lang="en-US" sz="1600" dirty="0">
                <a:latin typeface="Georgia" panose="02040502050405020303" pitchFamily="18" charset="0"/>
              </a:rPr>
              <a:t> de </a:t>
            </a:r>
            <a:r>
              <a:rPr lang="en-US" sz="1600" dirty="0" err="1">
                <a:latin typeface="Georgia" panose="02040502050405020303" pitchFamily="18" charset="0"/>
              </a:rPr>
              <a:t>dezvrăjire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err="1">
                <a:latin typeface="Georgia" panose="02040502050405020303" pitchFamily="18" charset="0"/>
              </a:rPr>
              <a:t>să</a:t>
            </a:r>
            <a:r>
              <a:rPr lang="en-US" sz="1600" dirty="0">
                <a:latin typeface="Georgia" panose="02040502050405020303" pitchFamily="18" charset="0"/>
              </a:rPr>
              <a:t> nu </a:t>
            </a:r>
            <a:r>
              <a:rPr lang="en-US" sz="1600" dirty="0" err="1">
                <a:latin typeface="Georgia" panose="02040502050405020303" pitchFamily="18" charset="0"/>
              </a:rPr>
              <a:t>diluăm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profeția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  <a:r>
              <a:rPr lang="en-US" sz="1600" dirty="0" err="1">
                <a:latin typeface="Georgia" panose="02040502050405020303" pitchFamily="18" charset="0"/>
              </a:rPr>
              <a:t>să</a:t>
            </a:r>
            <a:r>
              <a:rPr lang="en-US" sz="1600" dirty="0">
                <a:latin typeface="Georgia" panose="02040502050405020303" pitchFamily="18" charset="0"/>
              </a:rPr>
              <a:t> nu </a:t>
            </a:r>
            <a:r>
              <a:rPr lang="en-US" sz="1600" dirty="0" err="1">
                <a:latin typeface="Georgia" panose="02040502050405020303" pitchFamily="18" charset="0"/>
              </a:rPr>
              <a:t>ajungem</a:t>
            </a:r>
            <a:r>
              <a:rPr lang="en-US" sz="1600" dirty="0">
                <a:latin typeface="Georgia" panose="02040502050405020303" pitchFamily="18" charset="0"/>
              </a:rPr>
              <a:t> la a reduce </a:t>
            </a:r>
            <a:r>
              <a:rPr lang="en-US" sz="1600" dirty="0" err="1">
                <a:latin typeface="Georgia" panose="02040502050405020303" pitchFamily="18" charset="0"/>
              </a:rPr>
              <a:t>totul</a:t>
            </a:r>
            <a:r>
              <a:rPr lang="en-US" sz="1600" dirty="0">
                <a:latin typeface="Georgia" panose="02040502050405020303" pitchFamily="18" charset="0"/>
              </a:rPr>
              <a:t> la </a:t>
            </a:r>
            <a:r>
              <a:rPr lang="en-US" sz="1600" dirty="0" err="1">
                <a:latin typeface="Georgia" panose="02040502050405020303" pitchFamily="18" charset="0"/>
              </a:rPr>
              <a:t>discuții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fără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roade</a:t>
            </a:r>
            <a:r>
              <a:rPr lang="en-US" sz="1600" dirty="0">
                <a:latin typeface="Georgia" panose="02040502050405020303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Vino, </a:t>
            </a:r>
            <a:r>
              <a:rPr lang="en-US" sz="1600" dirty="0" err="1">
                <a:latin typeface="Georgia" panose="02040502050405020303" pitchFamily="18" charset="0"/>
              </a:rPr>
              <a:t>Duhule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Sfinte</a:t>
            </a:r>
            <a:r>
              <a:rPr lang="en-US" sz="1600" dirty="0">
                <a:latin typeface="Georgia" panose="02040502050405020303" pitchFamily="18" charset="0"/>
              </a:rPr>
              <a:t> de </a:t>
            </a:r>
            <a:r>
              <a:rPr lang="en-US" sz="1600" dirty="0" err="1">
                <a:latin typeface="Georgia" panose="02040502050405020303" pitchFamily="18" charset="0"/>
              </a:rPr>
              <a:t>iubire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  <a:r>
              <a:rPr lang="en-US" sz="1600" dirty="0" err="1">
                <a:latin typeface="Georgia" panose="02040502050405020303" pitchFamily="18" charset="0"/>
              </a:rPr>
              <a:t>deschide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inimile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noastre</a:t>
            </a:r>
            <a:r>
              <a:rPr lang="en-US" sz="1600" dirty="0">
                <a:latin typeface="Georgia" panose="02040502050405020303" pitchFamily="18" charset="0"/>
              </a:rPr>
              <a:t> la </a:t>
            </a:r>
            <a:r>
              <a:rPr lang="en-US" sz="1600" dirty="0" err="1">
                <a:latin typeface="Georgia" panose="02040502050405020303" pitchFamily="18" charset="0"/>
              </a:rPr>
              <a:t>ascultare</a:t>
            </a:r>
            <a:r>
              <a:rPr lang="en-US" sz="1600" dirty="0">
                <a:latin typeface="Georgia" panose="02040502050405020303" pitchFamily="18" charset="0"/>
              </a:rPr>
              <a:t>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Vino, Duh de </a:t>
            </a:r>
            <a:r>
              <a:rPr lang="en-US" sz="1600" dirty="0" err="1">
                <a:latin typeface="Georgia" panose="02040502050405020303" pitchFamily="18" charset="0"/>
              </a:rPr>
              <a:t>sfințenie</a:t>
            </a:r>
            <a:r>
              <a:rPr lang="en-US" sz="1600" dirty="0">
                <a:latin typeface="Georgia" panose="02040502050405020303" pitchFamily="18" charset="0"/>
              </a:rPr>
              <a:t>, </a:t>
            </a:r>
            <a:r>
              <a:rPr lang="en-US" sz="1600" dirty="0" err="1">
                <a:latin typeface="Georgia" panose="02040502050405020303" pitchFamily="18" charset="0"/>
              </a:rPr>
              <a:t>reînnoiește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sfântul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Popor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credincios</a:t>
            </a:r>
            <a:r>
              <a:rPr lang="en-US" sz="1600" dirty="0">
                <a:latin typeface="Georgia" panose="02040502050405020303" pitchFamily="18" charset="0"/>
              </a:rPr>
              <a:t> al </a:t>
            </a:r>
            <a:r>
              <a:rPr lang="en-US" sz="1600" dirty="0" err="1">
                <a:latin typeface="Georgia" panose="02040502050405020303" pitchFamily="18" charset="0"/>
              </a:rPr>
              <a:t>lui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Dumnezeu</a:t>
            </a:r>
            <a:r>
              <a:rPr lang="en-US" sz="1600" dirty="0">
                <a:latin typeface="Georgia" panose="02040502050405020303" pitchFamily="18" charset="0"/>
              </a:rPr>
              <a:t>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Georgia" panose="02040502050405020303" pitchFamily="18" charset="0"/>
              </a:rPr>
              <a:t>Vino, </a:t>
            </a:r>
            <a:r>
              <a:rPr lang="en-US" sz="1600" dirty="0" err="1">
                <a:latin typeface="Georgia" panose="02040502050405020303" pitchFamily="18" charset="0"/>
              </a:rPr>
              <a:t>Duhule</a:t>
            </a:r>
            <a:r>
              <a:rPr lang="en-US" sz="1600" dirty="0">
                <a:latin typeface="Georgia" panose="02040502050405020303" pitchFamily="18" charset="0"/>
              </a:rPr>
              <a:t> Creator, </a:t>
            </a:r>
            <a:r>
              <a:rPr lang="en-US" sz="1600" dirty="0" err="1">
                <a:latin typeface="Georgia" panose="02040502050405020303" pitchFamily="18" charset="0"/>
              </a:rPr>
              <a:t>reînnoiește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fața</a:t>
            </a:r>
            <a:r>
              <a:rPr lang="en-US" sz="1600" dirty="0">
                <a:latin typeface="Georgia" panose="02040502050405020303" pitchFamily="18" charset="0"/>
              </a:rPr>
              <a:t> </a:t>
            </a:r>
            <a:r>
              <a:rPr lang="en-US" sz="1600" dirty="0" err="1">
                <a:latin typeface="Georgia" panose="02040502050405020303" pitchFamily="18" charset="0"/>
              </a:rPr>
              <a:t>pământului</a:t>
            </a:r>
            <a:r>
              <a:rPr lang="en-US" sz="1600" dirty="0">
                <a:latin typeface="Georgia" panose="02040502050405020303" pitchFamily="18" charset="0"/>
              </a:rPr>
              <a:t>! Amin.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92D2D46-5832-4581-A9F1-3216A7C74F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7" r="-1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599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61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D4188C-327A-4401-8E88-3F3BF12C5930}"/>
              </a:ext>
            </a:extLst>
          </p:cNvPr>
          <p:cNvSpPr/>
          <p:nvPr/>
        </p:nvSpPr>
        <p:spPr>
          <a:xfrm>
            <a:off x="266431" y="437986"/>
            <a:ext cx="5962784" cy="598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3556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Stăm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înaintea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Duhule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Sfinte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acum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când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adunăm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numele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Tău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indent="36195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Avându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-te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Tine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drept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singură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călăuză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să-ți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faci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lăcașul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inimile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noastre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;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învață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-ne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calea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care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mergem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cum s-o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urmăm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indent="36195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Suntem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slabi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păcătoși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;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nu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îngădui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cultivăm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dezordinea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indent="3556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Nu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lăsa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ignoranța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conducă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o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cale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greșită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nici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părtinirea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influențeze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faptele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indent="36195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Tine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găsim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unitatea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putem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înainta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împreună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spre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viața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veșnică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fără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ne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abatem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de la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calea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adevărului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de la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ceea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este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drept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indent="3556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Toate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acestea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le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cerem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de la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Tine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care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lucrezi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orice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timp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orice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loc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unire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Tatăl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cu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Fiul, </a:t>
            </a:r>
            <a:b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</a:b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vecii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vecilor</a:t>
            </a: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. Amin.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	      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hu-HU" i="1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După</a:t>
            </a:r>
            <a:r>
              <a:rPr lang="hu-HU" i="1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i="1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rugăciunea</a:t>
            </a:r>
            <a:r>
              <a:rPr lang="hu-HU" i="1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hu-HU" i="1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Sfântului</a:t>
            </a:r>
            <a:r>
              <a:rPr lang="hu-HU" i="1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 Izidor de </a:t>
            </a:r>
            <a:r>
              <a:rPr lang="hu-HU" i="1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  <a:sym typeface="Arial"/>
              </a:rPr>
              <a:t>Sevilia</a:t>
            </a:r>
            <a:endParaRPr lang="hu-HU" i="1" dirty="0">
              <a:solidFill>
                <a:srgbClr val="000000"/>
              </a:solidFill>
              <a:latin typeface="Georgia" panose="02040502050405020303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Google Shape;141;p4">
            <a:extLst>
              <a:ext uri="{FF2B5EF4-FFF2-40B4-BE49-F238E27FC236}">
                <a16:creationId xmlns:a16="http://schemas.microsoft.com/office/drawing/2014/main" id="{C681A8B7-8A74-430B-B63B-12A345A3F94C}"/>
              </a:ext>
            </a:extLst>
          </p:cNvPr>
          <p:cNvPicPr preferRelativeResize="0"/>
          <p:nvPr/>
        </p:nvPicPr>
        <p:blipFill rotWithShape="1">
          <a:blip r:embed="rId2"/>
          <a:srcRect l="14076" r="2788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3506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11F0A66-2725-4E31-9FE4-C411C547A8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7" b="8285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FAC585-9FDB-4C5E-86C5-5CABB369C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6249" y="4558430"/>
            <a:ext cx="7576045" cy="2070970"/>
          </a:xfrm>
        </p:spPr>
        <p:txBody>
          <a:bodyPr anchor="ctr"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hu-HU" sz="1600" dirty="0" err="1">
                <a:latin typeface="Georgia" panose="02040502050405020303" pitchFamily="18" charset="0"/>
              </a:rPr>
              <a:t>Procesul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obișnuit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al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Sinodului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Episcopilor</a:t>
            </a:r>
            <a:r>
              <a:rPr lang="hu-HU" sz="1600" dirty="0">
                <a:latin typeface="Georgia" panose="02040502050405020303" pitchFamily="18" charset="0"/>
              </a:rPr>
              <a:t> se </a:t>
            </a:r>
            <a:r>
              <a:rPr lang="hu-HU" sz="1600" dirty="0" err="1">
                <a:latin typeface="Georgia" panose="02040502050405020303" pitchFamily="18" charset="0"/>
              </a:rPr>
              <a:t>schimbă</a:t>
            </a:r>
            <a:r>
              <a:rPr lang="hu-HU" sz="1600" dirty="0">
                <a:latin typeface="Georgia" panose="02040502050405020303" pitchFamily="18" charset="0"/>
              </a:rPr>
              <a:t>, </a:t>
            </a:r>
            <a:r>
              <a:rPr lang="hu-HU" sz="1600" dirty="0" err="1">
                <a:latin typeface="Georgia" panose="02040502050405020303" pitchFamily="18" charset="0"/>
              </a:rPr>
              <a:t>nu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va</a:t>
            </a:r>
            <a:r>
              <a:rPr lang="hu-HU" sz="1600" dirty="0">
                <a:latin typeface="Georgia" panose="02040502050405020303" pitchFamily="18" charset="0"/>
              </a:rPr>
              <a:t> mai </a:t>
            </a:r>
            <a:r>
              <a:rPr lang="hu-HU" sz="1600" dirty="0" err="1">
                <a:latin typeface="Georgia" panose="02040502050405020303" pitchFamily="18" charset="0"/>
              </a:rPr>
              <a:t>consta</a:t>
            </a:r>
            <a:r>
              <a:rPr lang="hu-HU" sz="1600" dirty="0">
                <a:latin typeface="Georgia" panose="02040502050405020303" pitchFamily="18" charset="0"/>
              </a:rPr>
              <a:t>, </a:t>
            </a:r>
            <a:r>
              <a:rPr lang="hu-HU" sz="1600" dirty="0" err="1">
                <a:latin typeface="Georgia" panose="02040502050405020303" pitchFamily="18" charset="0"/>
              </a:rPr>
              <a:t>doar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într</a:t>
            </a:r>
            <a:r>
              <a:rPr lang="hu-HU" sz="1600" dirty="0">
                <a:latin typeface="Georgia" panose="02040502050405020303" pitchFamily="18" charset="0"/>
              </a:rPr>
              <a:t>-o </a:t>
            </a:r>
            <a:r>
              <a:rPr lang="hu-HU" sz="1600" dirty="0" err="1">
                <a:latin typeface="Georgia" panose="02040502050405020303" pitchFamily="18" charset="0"/>
              </a:rPr>
              <a:t>întâlnire</a:t>
            </a:r>
            <a:r>
              <a:rPr lang="hu-HU" sz="1600" dirty="0">
                <a:latin typeface="Georgia" panose="02040502050405020303" pitchFamily="18" charset="0"/>
              </a:rPr>
              <a:t> de </a:t>
            </a:r>
            <a:r>
              <a:rPr lang="hu-HU" sz="1600" dirty="0" err="1">
                <a:latin typeface="Georgia" panose="02040502050405020303" pitchFamily="18" charset="0"/>
              </a:rPr>
              <a:t>două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sau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trei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săptămâni</a:t>
            </a:r>
            <a:r>
              <a:rPr lang="hu-HU" sz="1600" dirty="0">
                <a:latin typeface="Georgia" panose="02040502050405020303" pitchFamily="18" charset="0"/>
              </a:rPr>
              <a:t>, </a:t>
            </a:r>
            <a:r>
              <a:rPr lang="hu-HU" sz="1600" dirty="0" err="1">
                <a:latin typeface="Georgia" panose="02040502050405020303" pitchFamily="18" charset="0"/>
              </a:rPr>
              <a:t>când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episcopii</a:t>
            </a:r>
            <a:r>
              <a:rPr lang="hu-HU" sz="1600" dirty="0">
                <a:latin typeface="Georgia" panose="02040502050405020303" pitchFamily="18" charset="0"/>
              </a:rPr>
              <a:t> se </a:t>
            </a:r>
            <a:r>
              <a:rPr lang="hu-HU" sz="1600" dirty="0" err="1">
                <a:latin typeface="Georgia" panose="02040502050405020303" pitchFamily="18" charset="0"/>
              </a:rPr>
              <a:t>adună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în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jurul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Papei</a:t>
            </a:r>
            <a:r>
              <a:rPr lang="hu-HU" sz="1600" dirty="0">
                <a:latin typeface="Georgia" panose="02040502050405020303" pitchFamily="18" charset="0"/>
              </a:rPr>
              <a:t>. Parte </a:t>
            </a:r>
            <a:r>
              <a:rPr lang="hu-HU" sz="1600" dirty="0" err="1">
                <a:latin typeface="Georgia" panose="02040502050405020303" pitchFamily="18" charset="0"/>
              </a:rPr>
              <a:t>integrantă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va</a:t>
            </a:r>
            <a:r>
              <a:rPr lang="hu-HU" sz="1600" dirty="0">
                <a:latin typeface="Georgia" panose="02040502050405020303" pitchFamily="18" charset="0"/>
              </a:rPr>
              <a:t> fi o </a:t>
            </a:r>
            <a:r>
              <a:rPr lang="hu-HU" sz="1600" dirty="0" err="1">
                <a:latin typeface="Georgia" panose="02040502050405020303" pitchFamily="18" charset="0"/>
              </a:rPr>
              <a:t>amplă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consultare</a:t>
            </a:r>
            <a:r>
              <a:rPr lang="hu-HU" sz="1600" dirty="0">
                <a:latin typeface="Georgia" panose="02040502050405020303" pitchFamily="18" charset="0"/>
              </a:rPr>
              <a:t>, mai </a:t>
            </a:r>
            <a:r>
              <a:rPr lang="hu-HU" sz="1600" dirty="0" err="1">
                <a:latin typeface="Georgia" panose="02040502050405020303" pitchFamily="18" charset="0"/>
              </a:rPr>
              <a:t>întâi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diecezană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și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apoi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pe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diferite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continente</a:t>
            </a:r>
            <a:r>
              <a:rPr lang="hu-HU" sz="1600" dirty="0">
                <a:latin typeface="Georgia" panose="02040502050405020303" pitchFamily="18" charset="0"/>
              </a:rPr>
              <a:t>, </a:t>
            </a:r>
            <a:r>
              <a:rPr lang="hu-HU" sz="1600" dirty="0" err="1">
                <a:latin typeface="Georgia" panose="02040502050405020303" pitchFamily="18" charset="0"/>
              </a:rPr>
              <a:t>prin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Conferințele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Episcopale</a:t>
            </a:r>
            <a:r>
              <a:rPr lang="hu-HU" sz="1600" dirty="0">
                <a:latin typeface="Georgia" panose="02040502050405020303" pitchFamily="18" charset="0"/>
              </a:rPr>
              <a:t>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În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loc</a:t>
            </a:r>
            <a:r>
              <a:rPr lang="hu-HU" sz="1600" dirty="0">
                <a:latin typeface="Georgia" panose="02040502050405020303" pitchFamily="18" charset="0"/>
              </a:rPr>
              <a:t> de un "</a:t>
            </a:r>
            <a:r>
              <a:rPr lang="hu-HU" sz="1600" dirty="0" err="1">
                <a:latin typeface="Georgia" panose="02040502050405020303" pitchFamily="18" charset="0"/>
              </a:rPr>
              <a:t>eveniment</a:t>
            </a:r>
            <a:r>
              <a:rPr lang="hu-HU" sz="1600" dirty="0">
                <a:latin typeface="Georgia" panose="02040502050405020303" pitchFamily="18" charset="0"/>
              </a:rPr>
              <a:t>" </a:t>
            </a:r>
            <a:r>
              <a:rPr lang="hu-HU" sz="1600" dirty="0" err="1">
                <a:latin typeface="Georgia" panose="02040502050405020303" pitchFamily="18" charset="0"/>
              </a:rPr>
              <a:t>unic</a:t>
            </a:r>
            <a:r>
              <a:rPr lang="hu-HU" sz="1600" dirty="0">
                <a:latin typeface="Georgia" panose="02040502050405020303" pitchFamily="18" charset="0"/>
              </a:rPr>
              <a:t>, </a:t>
            </a:r>
            <a:r>
              <a:rPr lang="hu-HU" sz="1600" dirty="0" err="1">
                <a:latin typeface="Georgia" panose="02040502050405020303" pitchFamily="18" charset="0"/>
              </a:rPr>
              <a:t>acest</a:t>
            </a:r>
            <a:r>
              <a:rPr lang="hu-HU" sz="1600" dirty="0">
                <a:latin typeface="Georgia" panose="02040502050405020303" pitchFamily="18" charset="0"/>
              </a:rPr>
              <a:t> "</a:t>
            </a:r>
            <a:r>
              <a:rPr lang="hu-HU" sz="1600" dirty="0" err="1">
                <a:latin typeface="Georgia" panose="02040502050405020303" pitchFamily="18" charset="0"/>
              </a:rPr>
              <a:t>proces</a:t>
            </a:r>
            <a:r>
              <a:rPr lang="hu-HU" sz="1600" dirty="0">
                <a:latin typeface="Georgia" panose="02040502050405020303" pitchFamily="18" charset="0"/>
              </a:rPr>
              <a:t>„ </a:t>
            </a:r>
            <a:r>
              <a:rPr lang="hu-HU" sz="1600" dirty="0" err="1">
                <a:latin typeface="Georgia" panose="02040502050405020303" pitchFamily="18" charset="0"/>
              </a:rPr>
              <a:t>va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dura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doi</a:t>
            </a:r>
            <a:r>
              <a:rPr lang="hu-HU" sz="1600" dirty="0">
                <a:latin typeface="Georgia" panose="02040502050405020303" pitchFamily="18" charset="0"/>
              </a:rPr>
              <a:t> </a:t>
            </a:r>
            <a:r>
              <a:rPr lang="hu-HU" sz="1600" dirty="0" err="1">
                <a:latin typeface="Georgia" panose="02040502050405020303" pitchFamily="18" charset="0"/>
              </a:rPr>
              <a:t>ani</a:t>
            </a:r>
            <a:r>
              <a:rPr lang="hu-HU" sz="16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442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0C23A3-DEA5-485A-893B-DB2DC30AF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1839723"/>
            <a:ext cx="11268074" cy="4182727"/>
          </a:xfrm>
        </p:spPr>
        <p:txBody>
          <a:bodyPr>
            <a:noAutofit/>
          </a:bodyPr>
          <a:lstStyle/>
          <a:p>
            <a:pPr algn="ctr"/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Sub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conducerea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Duhului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Sfânt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,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Biserica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trebuie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să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răspundă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la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vocația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ei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inițială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, de a-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și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îndeplini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misiunea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prin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implicarea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deplină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a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poporului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lui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</a:t>
            </a:r>
            <a:r>
              <a:rPr lang="hu-HU" sz="4800" b="1" cap="small" dirty="0" err="1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Dumnezeu</a:t>
            </a:r>
            <a:r>
              <a:rPr lang="hu-HU" sz="4800" b="1" cap="small" dirty="0">
                <a:solidFill>
                  <a:srgbClr val="00B05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.</a:t>
            </a:r>
            <a:endParaRPr lang="hu-HU" sz="3600" cap="small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FEDCE4-8162-4C47-8B9C-CD866D44BC29}"/>
              </a:ext>
            </a:extLst>
          </p:cNvPr>
          <p:cNvSpPr txBox="1">
            <a:spLocks/>
          </p:cNvSpPr>
          <p:nvPr/>
        </p:nvSpPr>
        <p:spPr>
          <a:xfrm>
            <a:off x="930825" y="835550"/>
            <a:ext cx="2245512" cy="572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>
                <a:solidFill>
                  <a:srgbClr val="00B050"/>
                </a:solidFill>
                <a:latin typeface="Georgia" panose="02040502050405020303" pitchFamily="18" charset="0"/>
              </a:rPr>
              <a:t>SCOPUL:</a:t>
            </a:r>
            <a:endParaRPr lang="en-US" sz="36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6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zinodus intro1 RO">
            <a:hlinkClick r:id="" action="ppaction://media"/>
            <a:extLst>
              <a:ext uri="{FF2B5EF4-FFF2-40B4-BE49-F238E27FC236}">
                <a16:creationId xmlns:a16="http://schemas.microsoft.com/office/drawing/2014/main" id="{57EF50F0-3128-402D-8E09-C45BA9C41E4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137799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9">
            <a:extLst>
              <a:ext uri="{FF2B5EF4-FFF2-40B4-BE49-F238E27FC236}">
                <a16:creationId xmlns:a16="http://schemas.microsoft.com/office/drawing/2014/main" id="{6C6EBB4E-A4C0-41E8-92CB-2B68E572249A}"/>
              </a:ext>
            </a:extLst>
          </p:cNvPr>
          <p:cNvSpPr txBox="1">
            <a:spLocks/>
          </p:cNvSpPr>
          <p:nvPr/>
        </p:nvSpPr>
        <p:spPr>
          <a:xfrm>
            <a:off x="292222" y="1511046"/>
            <a:ext cx="6610917" cy="43095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5600" algn="just">
              <a:lnSpc>
                <a:spcPct val="150000"/>
              </a:lnSpc>
              <a:buNone/>
            </a:pPr>
            <a:r>
              <a:rPr lang="en-US" dirty="0" err="1">
                <a:latin typeface="Georgia" panose="02040502050405020303" pitchFamily="18" charset="0"/>
              </a:rPr>
              <a:t>Trei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cuvinte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cheie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pentru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tema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sinodului</a:t>
            </a:r>
            <a:r>
              <a:rPr lang="en-US" dirty="0">
                <a:latin typeface="Georgia" panose="02040502050405020303" pitchFamily="18" charset="0"/>
              </a:rPr>
              <a:t>: </a:t>
            </a:r>
            <a:r>
              <a:rPr lang="en-US" b="1" dirty="0" err="1">
                <a:latin typeface="Georgia" panose="02040502050405020303" pitchFamily="18" charset="0"/>
              </a:rPr>
              <a:t>comuniune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b="1" dirty="0" err="1">
                <a:latin typeface="Georgia" panose="02040502050405020303" pitchFamily="18" charset="0"/>
              </a:rPr>
              <a:t>participare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ro-RO" dirty="0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misiune</a:t>
            </a:r>
            <a:r>
              <a:rPr lang="en-US" dirty="0">
                <a:latin typeface="Georgia" panose="02040502050405020303" pitchFamily="18" charset="0"/>
              </a:rPr>
              <a:t>, </a:t>
            </a:r>
            <a:br>
              <a:rPr lang="ro-RO" dirty="0">
                <a:latin typeface="Georgia" panose="02040502050405020303" pitchFamily="18" charset="0"/>
              </a:rPr>
            </a:br>
            <a:r>
              <a:rPr lang="en-US" dirty="0">
                <a:latin typeface="Georgia" panose="02040502050405020303" pitchFamily="18" charset="0"/>
              </a:rPr>
              <a:t>care sunt </a:t>
            </a:r>
            <a:r>
              <a:rPr lang="en-US" dirty="0" err="1">
                <a:latin typeface="Georgia" panose="02040502050405020303" pitchFamily="18" charset="0"/>
              </a:rPr>
              <a:t>profund</a:t>
            </a:r>
            <a:r>
              <a:rPr lang="en-US" dirty="0">
                <a:latin typeface="Georgia" panose="02040502050405020303" pitchFamily="18" charset="0"/>
              </a:rPr>
              <a:t> legate </a:t>
            </a:r>
            <a:r>
              <a:rPr lang="en-US" dirty="0" err="1">
                <a:latin typeface="Georgia" panose="02040502050405020303" pitchFamily="18" charset="0"/>
              </a:rPr>
              <a:t>între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ele</a:t>
            </a:r>
            <a:r>
              <a:rPr lang="en-US" dirty="0">
                <a:latin typeface="Georgia" panose="02040502050405020303" pitchFamily="18" charset="0"/>
              </a:rPr>
              <a:t>.</a:t>
            </a:r>
          </a:p>
          <a:p>
            <a:pPr marL="0" indent="355600" algn="just">
              <a:lnSpc>
                <a:spcPct val="150000"/>
              </a:lnSpc>
              <a:buNone/>
            </a:pPr>
            <a:r>
              <a:rPr lang="en-US" dirty="0">
                <a:latin typeface="Georgia" panose="02040502050405020303" pitchFamily="18" charset="0"/>
              </a:rPr>
              <a:t>Nu </a:t>
            </a:r>
            <a:r>
              <a:rPr lang="en-US" dirty="0" err="1">
                <a:latin typeface="Georgia" panose="02040502050405020303" pitchFamily="18" charset="0"/>
              </a:rPr>
              <a:t>există</a:t>
            </a:r>
            <a:r>
              <a:rPr lang="en-US" dirty="0">
                <a:latin typeface="Georgia" panose="02040502050405020303" pitchFamily="18" charset="0"/>
              </a:rPr>
              <a:t> o </a:t>
            </a:r>
            <a:r>
              <a:rPr lang="en-US" dirty="0" err="1">
                <a:latin typeface="Georgia" panose="02040502050405020303" pitchFamily="18" charset="0"/>
              </a:rPr>
              <a:t>ierarhie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între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ele</a:t>
            </a:r>
            <a:r>
              <a:rPr lang="en-US" dirty="0">
                <a:latin typeface="Georgia" panose="02040502050405020303" pitchFamily="18" charset="0"/>
              </a:rPr>
              <a:t>, ci </a:t>
            </a:r>
            <a:r>
              <a:rPr lang="en-US" dirty="0" err="1">
                <a:latin typeface="Georgia" panose="02040502050405020303" pitchFamily="18" charset="0"/>
              </a:rPr>
              <a:t>mai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degrabă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fiecare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îmbogățește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și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controlează</a:t>
            </a:r>
            <a:r>
              <a:rPr lang="en-US" dirty="0">
                <a:latin typeface="Georgia" panose="02040502050405020303" pitchFamily="18" charset="0"/>
              </a:rPr>
              <a:t> pe </a:t>
            </a:r>
            <a:r>
              <a:rPr lang="en-US" dirty="0" err="1">
                <a:latin typeface="Georgia" panose="02040502050405020303" pitchFamily="18" charset="0"/>
              </a:rPr>
              <a:t>celelalte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două</a:t>
            </a:r>
            <a:r>
              <a:rPr lang="en-US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BFA03ED-0FCD-452B-958D-5ADDF877F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0"/>
            <a:ext cx="6610917" cy="64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4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1BD40-CD96-49D4-84EE-4684678E92BD}"/>
              </a:ext>
            </a:extLst>
          </p:cNvPr>
          <p:cNvSpPr txBox="1">
            <a:spLocks/>
          </p:cNvSpPr>
          <p:nvPr/>
        </p:nvSpPr>
        <p:spPr>
          <a:xfrm>
            <a:off x="3627029" y="239119"/>
            <a:ext cx="50190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Cuvinte</a:t>
            </a:r>
            <a:r>
              <a:rPr lang="en-US" sz="5400" b="1" kern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en-US" sz="5400" b="1" kern="1200" dirty="0" err="1">
                <a:solidFill>
                  <a:schemeClr val="tx1"/>
                </a:solidFill>
                <a:latin typeface="Georgia" panose="02040502050405020303" pitchFamily="18" charset="0"/>
              </a:rPr>
              <a:t>cheie</a:t>
            </a:r>
            <a:r>
              <a:rPr lang="en-US" sz="5400" b="1" kern="1200" dirty="0">
                <a:solidFill>
                  <a:schemeClr val="tx1"/>
                </a:solidFill>
                <a:latin typeface="Georgia" panose="02040502050405020303" pitchFamily="18" charset="0"/>
              </a:rPr>
              <a:t>: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F190C-0F7F-4CAE-9BFD-A8AED700D418}"/>
              </a:ext>
            </a:extLst>
          </p:cNvPr>
          <p:cNvSpPr txBox="1">
            <a:spLocks/>
          </p:cNvSpPr>
          <p:nvPr/>
        </p:nvSpPr>
        <p:spPr>
          <a:xfrm>
            <a:off x="218661" y="1929384"/>
            <a:ext cx="11847443" cy="480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Comuniunea</a:t>
            </a: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: </a:t>
            </a:r>
            <a:r>
              <a:rPr lang="en-US" sz="2000" dirty="0" err="1">
                <a:latin typeface="Georgia" panose="02040502050405020303" pitchFamily="18" charset="0"/>
              </a:rPr>
              <a:t>Voi</a:t>
            </a:r>
            <a:r>
              <a:rPr lang="ro-RO" sz="2000" dirty="0" err="1">
                <a:latin typeface="Georgia" panose="02040502050405020303" pitchFamily="18" charset="0"/>
              </a:rPr>
              <a:t>nț</a:t>
            </a:r>
            <a:r>
              <a:rPr lang="en-US" sz="2000" dirty="0">
                <a:latin typeface="Georgia" panose="02040502050405020303" pitchFamily="18" charset="0"/>
              </a:rPr>
              <a:t>a </a:t>
            </a:r>
            <a:r>
              <a:rPr lang="en-US" sz="2000" dirty="0" err="1">
                <a:latin typeface="Georgia" panose="02040502050405020303" pitchFamily="18" charset="0"/>
              </a:rPr>
              <a:t>lui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Dumnezeu</a:t>
            </a:r>
            <a:r>
              <a:rPr lang="en-US" sz="2000" dirty="0">
                <a:latin typeface="Georgia" panose="02040502050405020303" pitchFamily="18" charset="0"/>
              </a:rPr>
              <a:t> ne </a:t>
            </a:r>
            <a:r>
              <a:rPr lang="en-US" sz="2000" dirty="0" err="1">
                <a:latin typeface="Georgia" panose="02040502050405020303" pitchFamily="18" charset="0"/>
              </a:rPr>
              <a:t>adună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laolaltă</a:t>
            </a:r>
            <a:r>
              <a:rPr lang="en-US" sz="2000" dirty="0">
                <a:latin typeface="Georgia" panose="02040502050405020303" pitchFamily="18" charset="0"/>
              </a:rPr>
              <a:t>, ca </a:t>
            </a:r>
            <a:r>
              <a:rPr lang="en-US" sz="2000" dirty="0" err="1">
                <a:latin typeface="Georgia" panose="02040502050405020303" pitchFamily="18" charset="0"/>
              </a:rPr>
              <a:t>popoare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diferite</a:t>
            </a:r>
            <a:r>
              <a:rPr lang="en-US" sz="2000" dirty="0">
                <a:latin typeface="Georgia" panose="02040502050405020303" pitchFamily="18" charset="0"/>
              </a:rPr>
              <a:t> care </a:t>
            </a:r>
            <a:r>
              <a:rPr lang="en-US" sz="2000" dirty="0" err="1">
                <a:latin typeface="Georgia" panose="02040502050405020303" pitchFamily="18" charset="0"/>
              </a:rPr>
              <a:t>trăiesc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într</a:t>
            </a:r>
            <a:r>
              <a:rPr lang="en-US" sz="2000" dirty="0">
                <a:latin typeface="Georgia" panose="02040502050405020303" pitchFamily="18" charset="0"/>
              </a:rPr>
              <a:t>-o </a:t>
            </a:r>
            <a:r>
              <a:rPr lang="en-US" sz="2000" dirty="0" err="1">
                <a:latin typeface="Georgia" panose="02040502050405020303" pitchFamily="18" charset="0"/>
              </a:rPr>
              <a:t>singură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credință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  <a:r>
              <a:rPr lang="en-US" sz="2000" dirty="0" err="1">
                <a:latin typeface="Georgia" panose="02040502050405020303" pitchFamily="18" charset="0"/>
              </a:rPr>
              <a:t>Comunitatea</a:t>
            </a:r>
            <a:r>
              <a:rPr lang="en-US" sz="2000" dirty="0">
                <a:latin typeface="Georgia" panose="02040502050405020303" pitchFamily="18" charset="0"/>
              </a:rPr>
              <a:t> pe care o </a:t>
            </a:r>
            <a:r>
              <a:rPr lang="en-US" sz="2000" dirty="0" err="1">
                <a:latin typeface="Georgia" panose="02040502050405020303" pitchFamily="18" charset="0"/>
              </a:rPr>
              <a:t>împărtășim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găsește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rădăcinile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cele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mai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adânci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dragostea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unitatea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Sfintei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Treimi</a:t>
            </a:r>
            <a:r>
              <a:rPr lang="en-US" sz="2000" dirty="0">
                <a:latin typeface="Georgia" panose="02040502050405020303" pitchFamily="18" charset="0"/>
              </a:rPr>
              <a:t>: </a:t>
            </a:r>
            <a:r>
              <a:rPr lang="en-US" sz="2000" dirty="0" err="1">
                <a:latin typeface="Georgia" panose="02040502050405020303" pitchFamily="18" charset="0"/>
              </a:rPr>
              <a:t>Cristos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este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Cel</a:t>
            </a:r>
            <a:r>
              <a:rPr lang="en-US" sz="2000" dirty="0">
                <a:latin typeface="Georgia" panose="02040502050405020303" pitchFamily="18" charset="0"/>
              </a:rPr>
              <a:t> care ne </a:t>
            </a:r>
            <a:r>
              <a:rPr lang="en-US" sz="2000" dirty="0" err="1">
                <a:latin typeface="Georgia" panose="02040502050405020303" pitchFamily="18" charset="0"/>
              </a:rPr>
              <a:t>împacă</a:t>
            </a:r>
            <a:r>
              <a:rPr lang="en-US" sz="2000" dirty="0">
                <a:latin typeface="Georgia" panose="02040502050405020303" pitchFamily="18" charset="0"/>
              </a:rPr>
              <a:t> cu </a:t>
            </a:r>
            <a:r>
              <a:rPr lang="en-US" sz="2000" dirty="0" err="1">
                <a:latin typeface="Georgia" panose="02040502050405020303" pitchFamily="18" charset="0"/>
              </a:rPr>
              <a:t>Tatăl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ne </a:t>
            </a:r>
            <a:r>
              <a:rPr lang="en-US" sz="2000" dirty="0" err="1">
                <a:latin typeface="Georgia" panose="02040502050405020303" pitchFamily="18" charset="0"/>
              </a:rPr>
              <a:t>unește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Duhul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Sfânt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</a:p>
          <a:p>
            <a:pPr marL="0"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Participare</a:t>
            </a: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: </a:t>
            </a:r>
            <a:r>
              <a:rPr lang="en-US" sz="2000" dirty="0" err="1">
                <a:latin typeface="Georgia" panose="02040502050405020303" pitchFamily="18" charset="0"/>
              </a:rPr>
              <a:t>Sinodul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este</a:t>
            </a:r>
            <a:r>
              <a:rPr lang="en-US" sz="2000" dirty="0">
                <a:latin typeface="Georgia" panose="02040502050405020303" pitchFamily="18" charset="0"/>
              </a:rPr>
              <a:t> o </a:t>
            </a:r>
            <a:r>
              <a:rPr lang="en-US" sz="2000" dirty="0" err="1">
                <a:latin typeface="Georgia" panose="02040502050405020303" pitchFamily="18" charset="0"/>
              </a:rPr>
              <a:t>invitație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adresată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tuturor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celor</a:t>
            </a:r>
            <a:r>
              <a:rPr lang="en-US" sz="2000" dirty="0">
                <a:latin typeface="Georgia" panose="02040502050405020303" pitchFamily="18" charset="0"/>
              </a:rPr>
              <a:t> care </a:t>
            </a:r>
            <a:r>
              <a:rPr lang="en-US" sz="2000" dirty="0" err="1">
                <a:latin typeface="Georgia" panose="02040502050405020303" pitchFamily="18" charset="0"/>
              </a:rPr>
              <a:t>aparțin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poporului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lui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Dumnezeu</a:t>
            </a:r>
            <a:r>
              <a:rPr lang="en-US" sz="2000" dirty="0">
                <a:latin typeface="Georgia" panose="02040502050405020303" pitchFamily="18" charset="0"/>
              </a:rPr>
              <a:t> de a </a:t>
            </a:r>
            <a:r>
              <a:rPr lang="en-US" sz="2000" dirty="0" err="1">
                <a:latin typeface="Georgia" panose="02040502050405020303" pitchFamily="18" charset="0"/>
              </a:rPr>
              <a:t>participa</a:t>
            </a:r>
            <a:r>
              <a:rPr lang="en-US" sz="2000" dirty="0">
                <a:latin typeface="Georgia" panose="02040502050405020303" pitchFamily="18" charset="0"/>
              </a:rPr>
              <a:t> la </a:t>
            </a:r>
            <a:r>
              <a:rPr lang="en-US" sz="2000" dirty="0" err="1">
                <a:latin typeface="Georgia" panose="02040502050405020303" pitchFamily="18" charset="0"/>
              </a:rPr>
              <a:t>practicarea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unei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atenții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mai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profunde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respectuoase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unul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față</a:t>
            </a:r>
            <a:r>
              <a:rPr lang="en-US" sz="2000" dirty="0">
                <a:latin typeface="Georgia" panose="02040502050405020303" pitchFamily="18" charset="0"/>
              </a:rPr>
              <a:t> de </a:t>
            </a:r>
            <a:r>
              <a:rPr lang="en-US" sz="2000" dirty="0" err="1">
                <a:latin typeface="Georgia" panose="02040502050405020303" pitchFamily="18" charset="0"/>
              </a:rPr>
              <a:t>celălalt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  <a:r>
              <a:rPr lang="en-US" sz="2000" dirty="0" err="1">
                <a:latin typeface="Georgia" panose="02040502050405020303" pitchFamily="18" charset="0"/>
              </a:rPr>
              <a:t>Participarea</a:t>
            </a:r>
            <a:r>
              <a:rPr lang="en-US" sz="2000" dirty="0">
                <a:latin typeface="Georgia" panose="02040502050405020303" pitchFamily="18" charset="0"/>
              </a:rPr>
              <a:t> se </a:t>
            </a:r>
            <a:r>
              <a:rPr lang="en-US" sz="2000" dirty="0" err="1">
                <a:latin typeface="Georgia" panose="02040502050405020303" pitchFamily="18" charset="0"/>
              </a:rPr>
              <a:t>bazează</a:t>
            </a:r>
            <a:r>
              <a:rPr lang="en-US" sz="2000" dirty="0">
                <a:latin typeface="Georgia" panose="02040502050405020303" pitchFamily="18" charset="0"/>
              </a:rPr>
              <a:t> pe </a:t>
            </a:r>
            <a:r>
              <a:rPr lang="en-US" sz="2000" dirty="0" err="1">
                <a:latin typeface="Georgia" panose="02040502050405020303" pitchFamily="18" charset="0"/>
              </a:rPr>
              <a:t>faptul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toți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credincioșii</a:t>
            </a:r>
            <a:r>
              <a:rPr lang="en-US" sz="2000" dirty="0">
                <a:latin typeface="Georgia" panose="02040502050405020303" pitchFamily="18" charset="0"/>
              </a:rPr>
              <a:t> sunt </a:t>
            </a:r>
            <a:r>
              <a:rPr lang="en-US" sz="2000" dirty="0" err="1">
                <a:latin typeface="Georgia" panose="02040502050405020303" pitchFamily="18" charset="0"/>
              </a:rPr>
              <a:t>potriviți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și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invitați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se </a:t>
            </a:r>
            <a:r>
              <a:rPr lang="en-US" sz="2000" dirty="0" err="1">
                <a:latin typeface="Georgia" panose="02040502050405020303" pitchFamily="18" charset="0"/>
              </a:rPr>
              <a:t>slujească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unii</a:t>
            </a:r>
            <a:r>
              <a:rPr lang="en-US" sz="2000" dirty="0">
                <a:latin typeface="Georgia" panose="02040502050405020303" pitchFamily="18" charset="0"/>
              </a:rPr>
              <a:t> pe </a:t>
            </a:r>
            <a:r>
              <a:rPr lang="en-US" sz="2000" dirty="0" err="1">
                <a:latin typeface="Georgia" panose="02040502050405020303" pitchFamily="18" charset="0"/>
              </a:rPr>
              <a:t>alții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prin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daruri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primite</a:t>
            </a:r>
            <a:r>
              <a:rPr lang="en-US" sz="2000" dirty="0">
                <a:latin typeface="Georgia" panose="02040502050405020303" pitchFamily="18" charset="0"/>
              </a:rPr>
              <a:t> de la </a:t>
            </a:r>
            <a:r>
              <a:rPr lang="en-US" sz="2000" dirty="0" err="1">
                <a:latin typeface="Georgia" panose="02040502050405020303" pitchFamily="18" charset="0"/>
              </a:rPr>
              <a:t>Duhul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Sfânt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</a:p>
          <a:p>
            <a:pPr marL="0"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Misiune</a:t>
            </a: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: </a:t>
            </a:r>
            <a:r>
              <a:rPr lang="en-US" sz="2000" dirty="0" err="1">
                <a:latin typeface="Georgia" panose="02040502050405020303" pitchFamily="18" charset="0"/>
              </a:rPr>
              <a:t>Biserica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există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pentru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evanghelizare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  <a:r>
              <a:rPr lang="en-US" sz="2000" dirty="0" err="1">
                <a:latin typeface="Georgia" panose="02040502050405020303" pitchFamily="18" charset="0"/>
              </a:rPr>
              <a:t>Misiunea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noastră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este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să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depunem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mărturie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despre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dragostea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lui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Dumnezeu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rândul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întregii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familii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umane</a:t>
            </a:r>
            <a:r>
              <a:rPr lang="en-US" sz="2000" dirty="0">
                <a:latin typeface="Georgia" panose="02040502050405020303" pitchFamily="18" charset="0"/>
              </a:rPr>
              <a:t>.  </a:t>
            </a:r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633DC7C1-3E92-4395-BC0F-9D2F1BA13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42" y="-14240"/>
            <a:ext cx="1938836" cy="1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4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77CF91A-7338-4DC5-B35C-3EEA71EDCD0E}"/>
              </a:ext>
            </a:extLst>
          </p:cNvPr>
          <p:cNvSpPr txBox="1"/>
          <p:nvPr/>
        </p:nvSpPr>
        <p:spPr>
          <a:xfrm>
            <a:off x="405847" y="897900"/>
            <a:ext cx="11380305" cy="4596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4000" dirty="0" err="1">
                <a:latin typeface="Georgia" panose="02040502050405020303" pitchFamily="18" charset="0"/>
              </a:rPr>
              <a:t>Scopul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Sinodului</a:t>
            </a:r>
            <a:r>
              <a:rPr lang="hu-HU" sz="4000" dirty="0">
                <a:latin typeface="Georgia" panose="02040502050405020303" pitchFamily="18" charset="0"/>
              </a:rPr>
              <a:t> este </a:t>
            </a:r>
            <a:r>
              <a:rPr lang="hu-HU" sz="4000" dirty="0" err="1">
                <a:latin typeface="Georgia" panose="02040502050405020303" pitchFamily="18" charset="0"/>
              </a:rPr>
              <a:t>ca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Biserica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să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depună</a:t>
            </a:r>
            <a:r>
              <a:rPr lang="hu-HU" sz="4000" dirty="0">
                <a:latin typeface="Georgia" panose="02040502050405020303" pitchFamily="18" charset="0"/>
              </a:rPr>
              <a:t> o </a:t>
            </a:r>
            <a:r>
              <a:rPr lang="hu-HU" sz="4000" dirty="0" err="1">
                <a:latin typeface="Georgia" panose="02040502050405020303" pitchFamily="18" charset="0"/>
              </a:rPr>
              <a:t>mărturie</a:t>
            </a:r>
            <a:r>
              <a:rPr lang="hu-HU" sz="4000" dirty="0">
                <a:latin typeface="Georgia" panose="02040502050405020303" pitchFamily="18" charset="0"/>
              </a:rPr>
              <a:t> mai </a:t>
            </a:r>
            <a:r>
              <a:rPr lang="hu-HU" sz="4000" dirty="0" err="1">
                <a:latin typeface="Georgia" panose="02040502050405020303" pitchFamily="18" charset="0"/>
              </a:rPr>
              <a:t>bună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despre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Evanghelie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hu-HU" sz="4000" dirty="0" err="1">
                <a:latin typeface="Georgia" panose="02040502050405020303" pitchFamily="18" charset="0"/>
              </a:rPr>
              <a:t>în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special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pentru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oamenii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care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trăiesc</a:t>
            </a:r>
            <a:r>
              <a:rPr lang="hu-HU" sz="4000" dirty="0">
                <a:latin typeface="Georgia" panose="02040502050405020303" pitchFamily="18" charset="0"/>
              </a:rPr>
              <a:t> la </a:t>
            </a:r>
            <a:r>
              <a:rPr lang="hu-HU" sz="4000" dirty="0" err="1">
                <a:latin typeface="Georgia" panose="02040502050405020303" pitchFamily="18" charset="0"/>
              </a:rPr>
              <a:t>periferia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spirituală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socială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economică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politică</a:t>
            </a:r>
            <a:r>
              <a:rPr lang="hu-HU" sz="4000" dirty="0">
                <a:latin typeface="Georgia" panose="02040502050405020303" pitchFamily="18" charset="0"/>
              </a:rPr>
              <a:t>, </a:t>
            </a:r>
            <a:r>
              <a:rPr lang="hu-HU" sz="4000" dirty="0" err="1">
                <a:latin typeface="Georgia" panose="02040502050405020303" pitchFamily="18" charset="0"/>
              </a:rPr>
              <a:t>geografică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și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existențială</a:t>
            </a:r>
            <a:r>
              <a:rPr lang="hu-HU" sz="4000" dirty="0">
                <a:latin typeface="Georgia" panose="02040502050405020303" pitchFamily="18" charset="0"/>
              </a:rPr>
              <a:t> a </a:t>
            </a:r>
            <a:r>
              <a:rPr lang="hu-HU" sz="4000" dirty="0" err="1">
                <a:latin typeface="Georgia" panose="02040502050405020303" pitchFamily="18" charset="0"/>
              </a:rPr>
              <a:t>lumii</a:t>
            </a:r>
            <a:r>
              <a:rPr lang="hu-HU" sz="4000" dirty="0">
                <a:latin typeface="Georgia" panose="02040502050405020303" pitchFamily="18" charset="0"/>
              </a:rPr>
              <a:t> </a:t>
            </a:r>
            <a:r>
              <a:rPr lang="hu-HU" sz="4000" dirty="0" err="1">
                <a:latin typeface="Georgia" panose="02040502050405020303" pitchFamily="18" charset="0"/>
              </a:rPr>
              <a:t>noastre</a:t>
            </a:r>
            <a:r>
              <a:rPr lang="hu-HU" sz="40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681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5C7E963-8157-4265-A51D-4C287198B0ED}"/>
              </a:ext>
            </a:extLst>
          </p:cNvPr>
          <p:cNvSpPr txBox="1">
            <a:spLocks/>
          </p:cNvSpPr>
          <p:nvPr/>
        </p:nvSpPr>
        <p:spPr>
          <a:xfrm>
            <a:off x="153709" y="88507"/>
            <a:ext cx="6754359" cy="1025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>
              <a:spcAft>
                <a:spcPts val="600"/>
              </a:spcAft>
            </a:pPr>
            <a:r>
              <a:rPr lang="en-US" sz="3600" dirty="0">
                <a:latin typeface="Georgia" panose="02040502050405020303" pitchFamily="18" charset="0"/>
              </a:rPr>
              <a:t>FUNDAMENTELE BIBLICE</a:t>
            </a:r>
          </a:p>
        </p:txBody>
      </p:sp>
      <p:sp>
        <p:nvSpPr>
          <p:cNvPr id="2" name="Google Shape;303;p25">
            <a:extLst>
              <a:ext uri="{FF2B5EF4-FFF2-40B4-BE49-F238E27FC236}">
                <a16:creationId xmlns:a16="http://schemas.microsoft.com/office/drawing/2014/main" id="{E3DA010D-C87C-473B-B647-7776C0A5F965}"/>
              </a:ext>
            </a:extLst>
          </p:cNvPr>
          <p:cNvSpPr txBox="1">
            <a:spLocks/>
          </p:cNvSpPr>
          <p:nvPr/>
        </p:nvSpPr>
        <p:spPr>
          <a:xfrm>
            <a:off x="326898" y="1113743"/>
            <a:ext cx="5902317" cy="546110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363" algn="just">
              <a:lnSpc>
                <a:spcPct val="100000"/>
              </a:lnSpc>
              <a:buNone/>
            </a:pPr>
            <a:r>
              <a:rPr lang="en-US" sz="1900" dirty="0" err="1">
                <a:latin typeface="Georgia" panose="02040502050405020303" pitchFamily="18" charset="0"/>
              </a:rPr>
              <a:t>Pentru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realizarea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Bisericii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sinodale</a:t>
            </a:r>
            <a:r>
              <a:rPr lang="en-US" sz="1900" dirty="0">
                <a:latin typeface="Georgia" panose="02040502050405020303" pitchFamily="18" charset="0"/>
              </a:rPr>
              <a:t> ne </a:t>
            </a:r>
            <a:r>
              <a:rPr lang="en-US" sz="1900" dirty="0" err="1">
                <a:latin typeface="Georgia" panose="02040502050405020303" pitchFamily="18" charset="0"/>
              </a:rPr>
              <a:t>putem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inspira</a:t>
            </a:r>
            <a:r>
              <a:rPr lang="en-US" sz="1900" dirty="0">
                <a:latin typeface="Georgia" panose="02040502050405020303" pitchFamily="18" charset="0"/>
              </a:rPr>
              <a:t> din </a:t>
            </a:r>
            <a:r>
              <a:rPr lang="en-US" sz="1900" dirty="0" err="1">
                <a:latin typeface="Georgia" panose="02040502050405020303" pitchFamily="18" charset="0"/>
              </a:rPr>
              <a:t>două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imagini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biblice</a:t>
            </a:r>
            <a:r>
              <a:rPr lang="en-US" sz="1900" dirty="0">
                <a:latin typeface="Georgia" panose="020405020504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900" b="1" dirty="0">
                <a:latin typeface="Georgia" panose="02040502050405020303" pitchFamily="18" charset="0"/>
              </a:rPr>
              <a:t>Prima imagine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provine</a:t>
            </a:r>
            <a:r>
              <a:rPr lang="en-US" sz="1900" dirty="0">
                <a:latin typeface="Georgia" panose="02040502050405020303" pitchFamily="18" charset="0"/>
              </a:rPr>
              <a:t> din </a:t>
            </a:r>
            <a:r>
              <a:rPr lang="en-US" sz="1900" dirty="0" err="1">
                <a:latin typeface="Georgia" panose="02040502050405020303" pitchFamily="18" charset="0"/>
              </a:rPr>
              <a:t>experiența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comunitară</a:t>
            </a:r>
            <a:r>
              <a:rPr lang="en-US" sz="1900" dirty="0">
                <a:latin typeface="Georgia" panose="02040502050405020303" pitchFamily="18" charset="0"/>
              </a:rPr>
              <a:t>, care a </a:t>
            </a:r>
            <a:r>
              <a:rPr lang="en-US" sz="1900" dirty="0" err="1">
                <a:latin typeface="Georgia" panose="02040502050405020303" pitchFamily="18" charset="0"/>
              </a:rPr>
              <a:t>însoțit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continuu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calea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evanghelizării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în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urma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propovăduirii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lui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Isus</a:t>
            </a:r>
            <a:r>
              <a:rPr lang="en-US" sz="1900" dirty="0">
                <a:latin typeface="Georgia" panose="02040502050405020303" pitchFamily="18" charset="0"/>
              </a:rPr>
              <a:t>: </a:t>
            </a:r>
            <a:r>
              <a:rPr lang="en-US" sz="1900" dirty="0" err="1">
                <a:latin typeface="Georgia" panose="02040502050405020303" pitchFamily="18" charset="0"/>
              </a:rPr>
              <a:t>fiecare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găsindu-și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locul</a:t>
            </a:r>
            <a:r>
              <a:rPr lang="en-US" sz="1900" dirty="0">
                <a:latin typeface="Georgia" panose="02040502050405020303" pitchFamily="18" charset="0"/>
              </a:rPr>
              <a:t> – </a:t>
            </a:r>
            <a:r>
              <a:rPr lang="en-US" sz="1900" i="1" dirty="0" err="1">
                <a:latin typeface="Georgia" panose="02040502050405020303" pitchFamily="18" charset="0"/>
              </a:rPr>
              <a:t>poporul</a:t>
            </a:r>
            <a:r>
              <a:rPr lang="en-US" sz="1900" i="1" dirty="0">
                <a:latin typeface="Georgia" panose="02040502050405020303" pitchFamily="18" charset="0"/>
              </a:rPr>
              <a:t>, </a:t>
            </a:r>
            <a:r>
              <a:rPr lang="en-US" sz="1900" i="1" dirty="0" err="1">
                <a:latin typeface="Georgia" panose="02040502050405020303" pitchFamily="18" charset="0"/>
              </a:rPr>
              <a:t>apostolii</a:t>
            </a:r>
            <a:r>
              <a:rPr lang="en-US" sz="1900" i="1" dirty="0">
                <a:latin typeface="Georgia" panose="02040502050405020303" pitchFamily="18" charset="0"/>
              </a:rPr>
              <a:t> </a:t>
            </a:r>
            <a:r>
              <a:rPr lang="en-US" sz="1900" i="1" dirty="0" err="1">
                <a:latin typeface="Georgia" panose="02040502050405020303" pitchFamily="18" charset="0"/>
              </a:rPr>
              <a:t>și</a:t>
            </a:r>
            <a:r>
              <a:rPr lang="en-US" sz="1900" i="1" dirty="0">
                <a:latin typeface="Georgia" panose="02040502050405020303" pitchFamily="18" charset="0"/>
              </a:rPr>
              <a:t> </a:t>
            </a:r>
            <a:r>
              <a:rPr lang="en-US" sz="1900" i="1" dirty="0" err="1">
                <a:latin typeface="Georgia" panose="02040502050405020303" pitchFamily="18" charset="0"/>
              </a:rPr>
              <a:t>Domnul</a:t>
            </a:r>
            <a:r>
              <a:rPr lang="en-US" sz="1900" i="1" dirty="0">
                <a:latin typeface="Georgia" panose="02040502050405020303" pitchFamily="18" charset="0"/>
              </a:rPr>
              <a:t>. </a:t>
            </a: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sz="1900" dirty="0" err="1">
                <a:latin typeface="Georgia" panose="02040502050405020303" pitchFamily="18" charset="0"/>
              </a:rPr>
              <a:t>Evanghelia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mărturisește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apropierea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constantă</a:t>
            </a:r>
            <a:r>
              <a:rPr lang="en-US" sz="1900" dirty="0">
                <a:latin typeface="Georgia" panose="02040502050405020303" pitchFamily="18" charset="0"/>
              </a:rPr>
              <a:t> a </a:t>
            </a:r>
            <a:r>
              <a:rPr lang="en-US" sz="1900" dirty="0" err="1">
                <a:latin typeface="Georgia" panose="02040502050405020303" pitchFamily="18" charset="0"/>
              </a:rPr>
              <a:t>lui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Isus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față</a:t>
            </a:r>
            <a:r>
              <a:rPr lang="en-US" sz="1900" dirty="0">
                <a:latin typeface="Georgia" panose="02040502050405020303" pitchFamily="18" charset="0"/>
              </a:rPr>
              <a:t> de </a:t>
            </a:r>
            <a:r>
              <a:rPr lang="en-US" sz="1900" dirty="0" err="1">
                <a:latin typeface="Georgia" panose="02040502050405020303" pitchFamily="18" charset="0"/>
              </a:rPr>
              <a:t>oamenii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excluși</a:t>
            </a:r>
            <a:r>
              <a:rPr lang="en-US" sz="1900" dirty="0">
                <a:latin typeface="Georgia" panose="02040502050405020303" pitchFamily="18" charset="0"/>
              </a:rPr>
              <a:t>, </a:t>
            </a:r>
            <a:r>
              <a:rPr lang="en-US" sz="1900" dirty="0" err="1">
                <a:latin typeface="Georgia" panose="02040502050405020303" pitchFamily="18" charset="0"/>
              </a:rPr>
              <a:t>marginalizați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și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uitați</a:t>
            </a:r>
            <a:r>
              <a:rPr lang="en-US" sz="1900" dirty="0">
                <a:latin typeface="Georgia" panose="02040502050405020303" pitchFamily="18" charset="0"/>
              </a:rPr>
              <a:t>. </a:t>
            </a:r>
          </a:p>
          <a:p>
            <a:pPr marL="0" indent="361950" algn="just">
              <a:lnSpc>
                <a:spcPct val="100000"/>
              </a:lnSpc>
              <a:buNone/>
            </a:pPr>
            <a:r>
              <a:rPr lang="en-US" sz="1900" dirty="0" err="1">
                <a:latin typeface="Georgia" panose="02040502050405020303" pitchFamily="18" charset="0"/>
              </a:rPr>
              <a:t>Caracteristica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slujirii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lui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Isus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este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că</a:t>
            </a:r>
            <a:r>
              <a:rPr lang="ro-RO" sz="1900" dirty="0">
                <a:latin typeface="Georgia" panose="02040502050405020303" pitchFamily="18" charset="0"/>
              </a:rPr>
              <a:t>,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credința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apare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întotdeauna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atunci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când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oamenii</a:t>
            </a:r>
            <a:r>
              <a:rPr lang="en-US" sz="1900" dirty="0">
                <a:latin typeface="Georgia" panose="02040502050405020303" pitchFamily="18" charset="0"/>
              </a:rPr>
              <a:t> sunt </a:t>
            </a:r>
            <a:r>
              <a:rPr lang="en-US" sz="1900" dirty="0" err="1">
                <a:latin typeface="Georgia" panose="02040502050405020303" pitchFamily="18" charset="0"/>
              </a:rPr>
              <a:t>apreciați</a:t>
            </a:r>
            <a:r>
              <a:rPr lang="en-US" sz="1900" dirty="0">
                <a:latin typeface="Georgia" panose="02040502050405020303" pitchFamily="18" charset="0"/>
              </a:rPr>
              <a:t>: </a:t>
            </a:r>
            <a:r>
              <a:rPr lang="en-US" sz="1900" dirty="0" err="1">
                <a:latin typeface="Georgia" panose="02040502050405020303" pitchFamily="18" charset="0"/>
              </a:rPr>
              <a:t>dacă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cererile</a:t>
            </a:r>
            <a:r>
              <a:rPr lang="en-US" sz="1900" dirty="0">
                <a:latin typeface="Georgia" panose="02040502050405020303" pitchFamily="18" charset="0"/>
              </a:rPr>
              <a:t> lor </a:t>
            </a:r>
            <a:r>
              <a:rPr lang="en-US" sz="1900" dirty="0" err="1">
                <a:latin typeface="Georgia" panose="02040502050405020303" pitchFamily="18" charset="0"/>
              </a:rPr>
              <a:t>găsesc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ascultare</a:t>
            </a:r>
            <a:r>
              <a:rPr lang="en-US" sz="1900" dirty="0">
                <a:latin typeface="Georgia" panose="02040502050405020303" pitchFamily="18" charset="0"/>
              </a:rPr>
              <a:t>, </a:t>
            </a:r>
            <a:r>
              <a:rPr lang="en-US" sz="1900" dirty="0" err="1">
                <a:latin typeface="Georgia" panose="02040502050405020303" pitchFamily="18" charset="0"/>
              </a:rPr>
              <a:t>dacă</a:t>
            </a:r>
            <a:r>
              <a:rPr lang="ro-RO" sz="1900" dirty="0">
                <a:latin typeface="Georgia" panose="02040502050405020303" pitchFamily="18" charset="0"/>
              </a:rPr>
              <a:t> sunt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ajut</a:t>
            </a:r>
            <a:r>
              <a:rPr lang="ro-RO" sz="1900" dirty="0">
                <a:latin typeface="Georgia" panose="02040502050405020303" pitchFamily="18" charset="0"/>
              </a:rPr>
              <a:t>ați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în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dificultățile</a:t>
            </a:r>
            <a:r>
              <a:rPr lang="en-US" sz="1900" dirty="0">
                <a:latin typeface="Georgia" panose="02040502050405020303" pitchFamily="18" charset="0"/>
              </a:rPr>
              <a:t> lor, </a:t>
            </a:r>
            <a:r>
              <a:rPr lang="en-US" sz="1900" dirty="0" err="1">
                <a:latin typeface="Georgia" panose="02040502050405020303" pitchFamily="18" charset="0"/>
              </a:rPr>
              <a:t>dacă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prezența</a:t>
            </a:r>
            <a:r>
              <a:rPr lang="en-US" sz="1900" dirty="0">
                <a:latin typeface="Georgia" panose="02040502050405020303" pitchFamily="18" charset="0"/>
              </a:rPr>
              <a:t> lor </a:t>
            </a:r>
            <a:r>
              <a:rPr lang="en-US" sz="1900" dirty="0" err="1">
                <a:latin typeface="Georgia" panose="02040502050405020303" pitchFamily="18" charset="0"/>
              </a:rPr>
              <a:t>este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apreciată</a:t>
            </a:r>
            <a:r>
              <a:rPr lang="en-US" sz="1900" dirty="0">
                <a:latin typeface="Georgia" panose="02040502050405020303" pitchFamily="18" charset="0"/>
              </a:rPr>
              <a:t>, </a:t>
            </a:r>
            <a:r>
              <a:rPr lang="en-US" sz="1900" dirty="0" err="1">
                <a:latin typeface="Georgia" panose="02040502050405020303" pitchFamily="18" charset="0"/>
              </a:rPr>
              <a:t>demnitatea</a:t>
            </a:r>
            <a:r>
              <a:rPr lang="en-US" sz="1900" dirty="0">
                <a:latin typeface="Georgia" panose="02040502050405020303" pitchFamily="18" charset="0"/>
              </a:rPr>
              <a:t> lor </a:t>
            </a:r>
            <a:r>
              <a:rPr lang="en-US" sz="1900" dirty="0" err="1">
                <a:latin typeface="Georgia" panose="02040502050405020303" pitchFamily="18" charset="0"/>
              </a:rPr>
              <a:t>este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confirmată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și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întărită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în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comunitate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prin</a:t>
            </a:r>
            <a:r>
              <a:rPr lang="ro-RO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autoritatea</a:t>
            </a:r>
            <a:r>
              <a:rPr lang="ro-RO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lui</a:t>
            </a:r>
            <a:r>
              <a:rPr lang="en-US" sz="1900" dirty="0">
                <a:latin typeface="Georgia" panose="02040502050405020303" pitchFamily="18" charset="0"/>
              </a:rPr>
              <a:t> </a:t>
            </a:r>
            <a:r>
              <a:rPr lang="en-US" sz="1900" dirty="0" err="1">
                <a:latin typeface="Georgia" panose="02040502050405020303" pitchFamily="18" charset="0"/>
              </a:rPr>
              <a:t>Dumnezeu</a:t>
            </a:r>
            <a:r>
              <a:rPr lang="en-US" sz="1900" dirty="0">
                <a:latin typeface="Georgia" panose="02040502050405020303" pitchFamily="18" charset="0"/>
              </a:rPr>
              <a:t>.</a:t>
            </a:r>
            <a:r>
              <a:rPr lang="hu-HU" sz="1900" dirty="0">
                <a:latin typeface="Georgia" panose="02040502050405020303" pitchFamily="18" charset="0"/>
              </a:rPr>
              <a:t> </a:t>
            </a:r>
          </a:p>
          <a:p>
            <a:pPr marL="0" indent="361950" algn="r">
              <a:lnSpc>
                <a:spcPct val="100000"/>
              </a:lnSpc>
              <a:buNone/>
            </a:pPr>
            <a:r>
              <a:rPr lang="en-US" sz="1400" i="1" dirty="0">
                <a:latin typeface="Georgia" panose="02040502050405020303" pitchFamily="18" charset="0"/>
              </a:rPr>
              <a:t>(ex. Mt</a:t>
            </a:r>
            <a:r>
              <a:rPr lang="ro-RO" sz="1400" i="1" dirty="0">
                <a:latin typeface="Georgia" panose="02040502050405020303" pitchFamily="18" charset="0"/>
              </a:rPr>
              <a:t>.</a:t>
            </a:r>
            <a:r>
              <a:rPr lang="en-US" sz="1400" i="1" dirty="0">
                <a:latin typeface="Georgia" panose="02040502050405020303" pitchFamily="18" charset="0"/>
              </a:rPr>
              <a:t> 15, 21- 28, In</a:t>
            </a:r>
            <a:r>
              <a:rPr lang="ro-RO" sz="1400" i="1" dirty="0">
                <a:latin typeface="Georgia" panose="02040502050405020303" pitchFamily="18" charset="0"/>
              </a:rPr>
              <a:t>.</a:t>
            </a:r>
            <a:r>
              <a:rPr lang="en-US" sz="1400" i="1" dirty="0">
                <a:latin typeface="Georgia" panose="02040502050405020303" pitchFamily="18" charset="0"/>
              </a:rPr>
              <a:t> 4, 1-42).</a:t>
            </a:r>
            <a:endParaRPr lang="en-US" sz="1900" i="1" dirty="0">
              <a:latin typeface="Georgia" panose="02040502050405020303" pitchFamily="18" charset="0"/>
            </a:endParaRPr>
          </a:p>
        </p:txBody>
      </p:sp>
      <p:pic>
        <p:nvPicPr>
          <p:cNvPr id="4" name="Kép 3" descr="A képen szöveg, személy látható&#10;&#10;Automatikusan generált leírás">
            <a:extLst>
              <a:ext uri="{FF2B5EF4-FFF2-40B4-BE49-F238E27FC236}">
                <a16:creationId xmlns:a16="http://schemas.microsoft.com/office/drawing/2014/main" id="{7B483BBD-0D3C-4193-908F-B9B63947A5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7" r="-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74971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1515</Words>
  <Application>Microsoft Office PowerPoint</Application>
  <PresentationFormat>Szélesvásznú</PresentationFormat>
  <Paragraphs>68</Paragraphs>
  <Slides>19</Slides>
  <Notes>1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Georgia</vt:lpstr>
      <vt:lpstr>Helvetica Neue Light</vt:lpstr>
      <vt:lpstr>Office-téma</vt:lpstr>
      <vt:lpstr>PowerPoint-bemutató</vt:lpstr>
      <vt:lpstr>PowerPoint-bemutató</vt:lpstr>
      <vt:lpstr>PowerPoint-bemutató</vt:lpstr>
      <vt:lpstr>Sub conducerea Duhului Sfânt, Biserica trebuie să răspundă la vocația ei inițială, de a-și îndeplini misiunea prin implicarea deplină a poporului lui Dumnezeu.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Întrebări posibile în cadrul consultării: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Dicu Adrian</dc:creator>
  <cp:lastModifiedBy>Catolica Arhiepiscopia Romano</cp:lastModifiedBy>
  <cp:revision>25</cp:revision>
  <dcterms:created xsi:type="dcterms:W3CDTF">2021-11-19T12:28:01Z</dcterms:created>
  <dcterms:modified xsi:type="dcterms:W3CDTF">2021-11-25T13:43:56Z</dcterms:modified>
</cp:coreProperties>
</file>